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sldIdLst>
    <p:sldId id="319" r:id="rId2"/>
    <p:sldId id="263" r:id="rId3"/>
    <p:sldId id="619" r:id="rId4"/>
    <p:sldId id="259" r:id="rId5"/>
    <p:sldId id="266" r:id="rId6"/>
    <p:sldId id="620" r:id="rId7"/>
    <p:sldId id="326" r:id="rId8"/>
    <p:sldId id="264" r:id="rId9"/>
    <p:sldId id="626" r:id="rId10"/>
    <p:sldId id="627" r:id="rId11"/>
    <p:sldId id="637" r:id="rId12"/>
    <p:sldId id="628" r:id="rId13"/>
    <p:sldId id="621" r:id="rId14"/>
    <p:sldId id="622" r:id="rId15"/>
    <p:sldId id="623" r:id="rId16"/>
    <p:sldId id="624" r:id="rId17"/>
    <p:sldId id="625" r:id="rId18"/>
    <p:sldId id="634" r:id="rId19"/>
    <p:sldId id="653" r:id="rId20"/>
    <p:sldId id="635" r:id="rId21"/>
    <p:sldId id="636" r:id="rId22"/>
    <p:sldId id="650" r:id="rId23"/>
    <p:sldId id="651" r:id="rId24"/>
    <p:sldId id="652" r:id="rId25"/>
    <p:sldId id="642" r:id="rId26"/>
    <p:sldId id="643" r:id="rId27"/>
    <p:sldId id="644" r:id="rId28"/>
    <p:sldId id="645" r:id="rId29"/>
    <p:sldId id="328" r:id="rId30"/>
    <p:sldId id="638" r:id="rId31"/>
    <p:sldId id="329" r:id="rId32"/>
    <p:sldId id="639" r:id="rId33"/>
    <p:sldId id="646" r:id="rId34"/>
    <p:sldId id="654" r:id="rId35"/>
    <p:sldId id="655" r:id="rId36"/>
    <p:sldId id="641" r:id="rId37"/>
    <p:sldId id="647" r:id="rId38"/>
    <p:sldId id="648" r:id="rId39"/>
    <p:sldId id="633" r:id="rId40"/>
    <p:sldId id="631" r:id="rId41"/>
    <p:sldId id="632" r:id="rId42"/>
    <p:sldId id="335" r:id="rId43"/>
    <p:sldId id="629" r:id="rId44"/>
    <p:sldId id="630" r:id="rId45"/>
    <p:sldId id="256" r:id="rId46"/>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ễn Việt Dũng" initials="NVD" lastIdx="1" clrIdx="0">
    <p:extLst>
      <p:ext uri="{19B8F6BF-5375-455C-9EA6-DF929625EA0E}">
        <p15:presenceInfo xmlns:p15="http://schemas.microsoft.com/office/powerpoint/2012/main" userId="f817dc79bfc9814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0D09"/>
    <a:srgbClr val="7A5536"/>
    <a:srgbClr val="3721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94" autoAdjust="0"/>
    <p:restoredTop sz="94660"/>
  </p:normalViewPr>
  <p:slideViewPr>
    <p:cSldViewPr snapToGrid="0">
      <p:cViewPr varScale="1">
        <p:scale>
          <a:sx n="43" d="100"/>
          <a:sy n="43" d="100"/>
        </p:scale>
        <p:origin x="224" y="17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A456B-F16C-41F3-99E4-FA6E3D3FAE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0BB650-6DCF-45EC-878D-EFEE052781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86D8C5-FF20-4D9C-B83F-FB2F612064FC}"/>
              </a:ext>
            </a:extLst>
          </p:cNvPr>
          <p:cNvSpPr>
            <a:spLocks noGrp="1"/>
          </p:cNvSpPr>
          <p:nvPr>
            <p:ph type="dt" sz="half" idx="10"/>
          </p:nvPr>
        </p:nvSpPr>
        <p:spPr/>
        <p:txBody>
          <a:bodyPr/>
          <a:lstStyle/>
          <a:p>
            <a:fld id="{C128FA71-3A18-48C0-980F-4B68F7F63042}" type="datetime1">
              <a:rPr lang="en-US" smtClean="0"/>
              <a:t>11/7/25</a:t>
            </a:fld>
            <a:endParaRPr lang="en-US"/>
          </a:p>
        </p:txBody>
      </p:sp>
      <p:sp>
        <p:nvSpPr>
          <p:cNvPr id="5" name="Footer Placeholder 4">
            <a:extLst>
              <a:ext uri="{FF2B5EF4-FFF2-40B4-BE49-F238E27FC236}">
                <a16:creationId xmlns:a16="http://schemas.microsoft.com/office/drawing/2014/main" id="{5D81D03E-1273-483D-AEA8-73A52A3FDB0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0DA5AAF-C23B-4E5C-A7BF-BDDFB8717E4A}"/>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288948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4D801-15C0-465D-8A2D-36C78EC1D7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9E0DEA-7186-4C41-B018-533184ED1D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419DED-F0BD-44AB-8E89-079760E904EF}"/>
              </a:ext>
            </a:extLst>
          </p:cNvPr>
          <p:cNvSpPr>
            <a:spLocks noGrp="1"/>
          </p:cNvSpPr>
          <p:nvPr>
            <p:ph type="dt" sz="half" idx="10"/>
          </p:nvPr>
        </p:nvSpPr>
        <p:spPr/>
        <p:txBody>
          <a:bodyPr/>
          <a:lstStyle/>
          <a:p>
            <a:fld id="{7104EDB3-C0E8-45F8-9E1D-1B6C8D1880C0}" type="datetime1">
              <a:rPr lang="en-US" smtClean="0"/>
              <a:t>11/7/25</a:t>
            </a:fld>
            <a:endParaRPr lang="en-US"/>
          </a:p>
        </p:txBody>
      </p:sp>
      <p:sp>
        <p:nvSpPr>
          <p:cNvPr id="5" name="Footer Placeholder 4">
            <a:extLst>
              <a:ext uri="{FF2B5EF4-FFF2-40B4-BE49-F238E27FC236}">
                <a16:creationId xmlns:a16="http://schemas.microsoft.com/office/drawing/2014/main" id="{D0461769-9733-4A32-A99F-3C6854E949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D74F272-4B7C-47E4-B1ED-A0854A55E2D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04189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7DC2FC-34EE-4F8E-AF1C-9FFE52F7A1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6BF6BC-833B-4908-B6EB-4C36344C44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453EE8-B621-4486-81E0-8BF7AF4E1695}"/>
              </a:ext>
            </a:extLst>
          </p:cNvPr>
          <p:cNvSpPr>
            <a:spLocks noGrp="1"/>
          </p:cNvSpPr>
          <p:nvPr>
            <p:ph type="dt" sz="half" idx="10"/>
          </p:nvPr>
        </p:nvSpPr>
        <p:spPr/>
        <p:txBody>
          <a:bodyPr/>
          <a:lstStyle/>
          <a:p>
            <a:fld id="{9CF0EC4B-54ED-4041-B552-9BA760FA3DBA}" type="datetime1">
              <a:rPr lang="en-US" smtClean="0"/>
              <a:t>11/7/25</a:t>
            </a:fld>
            <a:endParaRPr lang="en-US"/>
          </a:p>
        </p:txBody>
      </p:sp>
      <p:sp>
        <p:nvSpPr>
          <p:cNvPr id="5" name="Footer Placeholder 4">
            <a:extLst>
              <a:ext uri="{FF2B5EF4-FFF2-40B4-BE49-F238E27FC236}">
                <a16:creationId xmlns:a16="http://schemas.microsoft.com/office/drawing/2014/main" id="{CB4539BA-9472-4A0C-A165-395D208C62E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33EC521-E1F8-4A9A-84E0-90C74EAB2FB4}"/>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802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6C835-0D9C-4CB3-9223-3068B93A6A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15C0A4-5861-4B8D-983F-FF03E36389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93D8F4-9AE7-4C28-941A-3D5A7E1CBB6A}"/>
              </a:ext>
            </a:extLst>
          </p:cNvPr>
          <p:cNvSpPr>
            <a:spLocks noGrp="1"/>
          </p:cNvSpPr>
          <p:nvPr>
            <p:ph type="dt" sz="half" idx="10"/>
          </p:nvPr>
        </p:nvSpPr>
        <p:spPr/>
        <p:txBody>
          <a:bodyPr/>
          <a:lstStyle/>
          <a:p>
            <a:fld id="{51C1210E-201E-4473-82AC-2466F5386C38}" type="datetime1">
              <a:rPr lang="en-US" smtClean="0"/>
              <a:t>11/7/25</a:t>
            </a:fld>
            <a:endParaRPr lang="en-US"/>
          </a:p>
        </p:txBody>
      </p:sp>
      <p:sp>
        <p:nvSpPr>
          <p:cNvPr id="5" name="Footer Placeholder 4">
            <a:extLst>
              <a:ext uri="{FF2B5EF4-FFF2-40B4-BE49-F238E27FC236}">
                <a16:creationId xmlns:a16="http://schemas.microsoft.com/office/drawing/2014/main" id="{D39F0C01-BED7-42AF-97B3-A765F2032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F3B541F-F14F-498E-A3BF-0289FF2C80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86166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AF623-0E91-4796-8BD1-CFD2296F51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C22DE6-0713-4DD2-A831-B5789B1351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84D54B-2A8F-4049-AFA1-BDFE2C2AA424}"/>
              </a:ext>
            </a:extLst>
          </p:cNvPr>
          <p:cNvSpPr>
            <a:spLocks noGrp="1"/>
          </p:cNvSpPr>
          <p:nvPr>
            <p:ph type="dt" sz="half" idx="10"/>
          </p:nvPr>
        </p:nvSpPr>
        <p:spPr/>
        <p:txBody>
          <a:bodyPr/>
          <a:lstStyle/>
          <a:p>
            <a:fld id="{B01EA198-6CAB-4B8F-B93F-1F9C8C4B6CE7}" type="datetime1">
              <a:rPr lang="en-US" smtClean="0"/>
              <a:t>11/7/25</a:t>
            </a:fld>
            <a:endParaRPr lang="en-US"/>
          </a:p>
        </p:txBody>
      </p:sp>
      <p:sp>
        <p:nvSpPr>
          <p:cNvPr id="5" name="Footer Placeholder 4">
            <a:extLst>
              <a:ext uri="{FF2B5EF4-FFF2-40B4-BE49-F238E27FC236}">
                <a16:creationId xmlns:a16="http://schemas.microsoft.com/office/drawing/2014/main" id="{C71C92C0-BEB3-4340-BF22-5850CCB3A9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92D561-27B8-4EF1-94E4-191D8F796C7C}"/>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37855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4880-F378-44D8-A5EA-7012CBAA8F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88E2FA-1F62-475F-8A6D-9A5BE5A3E2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3E997E5-09E4-44B5-91E7-171C878DAC0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7AF802-59AE-431B-9DA5-14846C5C8E55}"/>
              </a:ext>
            </a:extLst>
          </p:cNvPr>
          <p:cNvSpPr>
            <a:spLocks noGrp="1"/>
          </p:cNvSpPr>
          <p:nvPr>
            <p:ph type="dt" sz="half" idx="10"/>
          </p:nvPr>
        </p:nvSpPr>
        <p:spPr/>
        <p:txBody>
          <a:bodyPr/>
          <a:lstStyle/>
          <a:p>
            <a:fld id="{CA06041F-4525-44D5-AA4F-332294BF1F56}" type="datetime1">
              <a:rPr lang="en-US" smtClean="0"/>
              <a:t>11/7/25</a:t>
            </a:fld>
            <a:endParaRPr lang="en-US"/>
          </a:p>
        </p:txBody>
      </p:sp>
      <p:sp>
        <p:nvSpPr>
          <p:cNvPr id="6" name="Footer Placeholder 5">
            <a:extLst>
              <a:ext uri="{FF2B5EF4-FFF2-40B4-BE49-F238E27FC236}">
                <a16:creationId xmlns:a16="http://schemas.microsoft.com/office/drawing/2014/main" id="{D3A176FF-CCFC-4394-AF14-206B7E48E75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C3956BE-942F-4137-B0E7-4930FF5C85A4}"/>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637059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92FA2-834F-4F5D-A6DC-B154682844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36C0B2-261E-44B0-BDE2-387027B17D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6B0059-CEA3-4F47-A1DA-46E73B6EB2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A2F7E7C-273A-4B0C-8294-C143C30C2B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1690F0-EF4E-4590-B98D-79D4F450B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A13EB1-25B4-458A-AD98-53F3228DE4E6}"/>
              </a:ext>
            </a:extLst>
          </p:cNvPr>
          <p:cNvSpPr>
            <a:spLocks noGrp="1"/>
          </p:cNvSpPr>
          <p:nvPr>
            <p:ph type="dt" sz="half" idx="10"/>
          </p:nvPr>
        </p:nvSpPr>
        <p:spPr/>
        <p:txBody>
          <a:bodyPr/>
          <a:lstStyle/>
          <a:p>
            <a:fld id="{F9557091-BBDF-4EB9-BA6B-2BB67AC4FC0F}" type="datetime1">
              <a:rPr lang="en-US" smtClean="0"/>
              <a:t>11/7/25</a:t>
            </a:fld>
            <a:endParaRPr lang="en-US"/>
          </a:p>
        </p:txBody>
      </p:sp>
      <p:sp>
        <p:nvSpPr>
          <p:cNvPr id="8" name="Footer Placeholder 7">
            <a:extLst>
              <a:ext uri="{FF2B5EF4-FFF2-40B4-BE49-F238E27FC236}">
                <a16:creationId xmlns:a16="http://schemas.microsoft.com/office/drawing/2014/main" id="{B5FDF5A7-DEF4-4567-A0FF-7D64E5482C8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1D200D9-61E9-4860-9DD4-1FB872D92E8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380981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A107C-E89B-4520-8751-A9E72EB7FF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307276E-144E-4FA6-844B-81B3689CA35F}"/>
              </a:ext>
            </a:extLst>
          </p:cNvPr>
          <p:cNvSpPr>
            <a:spLocks noGrp="1"/>
          </p:cNvSpPr>
          <p:nvPr>
            <p:ph type="dt" sz="half" idx="10"/>
          </p:nvPr>
        </p:nvSpPr>
        <p:spPr/>
        <p:txBody>
          <a:bodyPr/>
          <a:lstStyle/>
          <a:p>
            <a:fld id="{2D6B226B-77A6-410C-9796-083F278E0125}" type="datetime1">
              <a:rPr lang="en-US" smtClean="0"/>
              <a:t>11/7/25</a:t>
            </a:fld>
            <a:endParaRPr lang="en-US"/>
          </a:p>
        </p:txBody>
      </p:sp>
      <p:sp>
        <p:nvSpPr>
          <p:cNvPr id="4" name="Footer Placeholder 3">
            <a:extLst>
              <a:ext uri="{FF2B5EF4-FFF2-40B4-BE49-F238E27FC236}">
                <a16:creationId xmlns:a16="http://schemas.microsoft.com/office/drawing/2014/main" id="{B735E7A0-21B7-439B-9D3F-A84BECA8446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2A2B71A-DDD1-4E8B-ABFF-8786268C1C4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626773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1457FD-451B-4B8D-984E-F92FE85FC2C3}"/>
              </a:ext>
            </a:extLst>
          </p:cNvPr>
          <p:cNvSpPr>
            <a:spLocks noGrp="1"/>
          </p:cNvSpPr>
          <p:nvPr>
            <p:ph type="dt" sz="half" idx="10"/>
          </p:nvPr>
        </p:nvSpPr>
        <p:spPr/>
        <p:txBody>
          <a:bodyPr/>
          <a:lstStyle/>
          <a:p>
            <a:fld id="{A23A578B-D289-4C40-8593-3D356C49DA58}" type="datetime1">
              <a:rPr lang="en-US" smtClean="0"/>
              <a:t>11/7/25</a:t>
            </a:fld>
            <a:endParaRPr lang="en-US"/>
          </a:p>
        </p:txBody>
      </p:sp>
      <p:sp>
        <p:nvSpPr>
          <p:cNvPr id="3" name="Footer Placeholder 2">
            <a:extLst>
              <a:ext uri="{FF2B5EF4-FFF2-40B4-BE49-F238E27FC236}">
                <a16:creationId xmlns:a16="http://schemas.microsoft.com/office/drawing/2014/main" id="{2C5B8960-4A16-48D9-BFD4-5F1912204CA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6DDB46D-75BC-4F8B-BA6C-FE463067224C}"/>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662663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45669-5C36-4704-A130-DD0162E65C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35CEF5-EC47-4C85-9160-8DB06A0D38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49F4F0-3B86-4DAB-BEEE-824B58EF9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B15342-A908-4B66-AEC2-D9A76514C0F3}"/>
              </a:ext>
            </a:extLst>
          </p:cNvPr>
          <p:cNvSpPr>
            <a:spLocks noGrp="1"/>
          </p:cNvSpPr>
          <p:nvPr>
            <p:ph type="dt" sz="half" idx="10"/>
          </p:nvPr>
        </p:nvSpPr>
        <p:spPr/>
        <p:txBody>
          <a:bodyPr/>
          <a:lstStyle/>
          <a:p>
            <a:fld id="{713DFAE3-14DB-48A7-A80F-80DDB072CE3D}" type="datetime1">
              <a:rPr lang="en-US" smtClean="0"/>
              <a:t>11/7/25</a:t>
            </a:fld>
            <a:endParaRPr lang="en-US"/>
          </a:p>
        </p:txBody>
      </p:sp>
      <p:sp>
        <p:nvSpPr>
          <p:cNvPr id="6" name="Footer Placeholder 5">
            <a:extLst>
              <a:ext uri="{FF2B5EF4-FFF2-40B4-BE49-F238E27FC236}">
                <a16:creationId xmlns:a16="http://schemas.microsoft.com/office/drawing/2014/main" id="{8D47EF6F-4F43-456B-9034-697A6187168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7DA9E32-652C-4D28-8946-7CC6A9675EE0}"/>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822117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DEDEF-1020-4EFE-833B-863399A3E5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C07116-E195-422E-859A-7023570D83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3D34C0-E4BB-4596-8BB7-555A18978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3A17C7-A00C-4EC5-B6E3-CCE016C23558}"/>
              </a:ext>
            </a:extLst>
          </p:cNvPr>
          <p:cNvSpPr>
            <a:spLocks noGrp="1"/>
          </p:cNvSpPr>
          <p:nvPr>
            <p:ph type="dt" sz="half" idx="10"/>
          </p:nvPr>
        </p:nvSpPr>
        <p:spPr/>
        <p:txBody>
          <a:bodyPr/>
          <a:lstStyle/>
          <a:p>
            <a:fld id="{92C5EAEF-6478-4102-8F5D-A5FE9FC97ACB}" type="datetime1">
              <a:rPr lang="en-US" smtClean="0"/>
              <a:t>11/7/25</a:t>
            </a:fld>
            <a:endParaRPr lang="en-US"/>
          </a:p>
        </p:txBody>
      </p:sp>
      <p:sp>
        <p:nvSpPr>
          <p:cNvPr id="6" name="Footer Placeholder 5">
            <a:extLst>
              <a:ext uri="{FF2B5EF4-FFF2-40B4-BE49-F238E27FC236}">
                <a16:creationId xmlns:a16="http://schemas.microsoft.com/office/drawing/2014/main" id="{5642C1B6-A01D-48E5-96B7-D449206659F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CBDAF88-1897-4E08-B20A-D34F12053AAF}"/>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442794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87013A-ED3E-4322-8469-C4E373D7D9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A5C780-CF7C-4EBE-A0CC-1B30459007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B36BC0-D042-4286-B135-C7A96651B4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F45AC6-C491-4585-A584-9CE2AF7D5500}" type="datetime1">
              <a:rPr lang="en-US" smtClean="0"/>
              <a:t>11/7/25</a:t>
            </a:fld>
            <a:endParaRPr lang="en-US"/>
          </a:p>
        </p:txBody>
      </p:sp>
      <p:sp>
        <p:nvSpPr>
          <p:cNvPr id="5" name="Footer Placeholder 4">
            <a:extLst>
              <a:ext uri="{FF2B5EF4-FFF2-40B4-BE49-F238E27FC236}">
                <a16:creationId xmlns:a16="http://schemas.microsoft.com/office/drawing/2014/main" id="{F0CDBA55-4A9A-46C6-8191-6F137DBDA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E9D9D50-E3A0-4629-B803-4B00EAEB3A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16692276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6000"/>
            <a:lum/>
          </a:blip>
          <a:srcRect/>
          <a:tile tx="0" ty="0" sx="100000" sy="100000" flip="none" algn="tl"/>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ED269C-3447-4B62-8B94-3CA4CB1E7C79}"/>
              </a:ext>
            </a:extLst>
          </p:cNvPr>
          <p:cNvSpPr/>
          <p:nvPr/>
        </p:nvSpPr>
        <p:spPr>
          <a:xfrm>
            <a:off x="735511" y="780147"/>
            <a:ext cx="10720978" cy="5297706"/>
          </a:xfrm>
          <a:prstGeom prst="rect">
            <a:avLst/>
          </a:prstGeom>
          <a:solidFill>
            <a:schemeClr val="bg1">
              <a:alpha val="30000"/>
            </a:schemeClr>
          </a:solidFill>
          <a:ln>
            <a:solidFill>
              <a:schemeClr val="tx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vi-VN" sz="2800" b="1" i="0" u="none" strike="noStrike" kern="1200" cap="none" spc="0" normalizeH="0" baseline="0" noProof="0" dirty="0">
                <a:ln>
                  <a:noFill/>
                </a:ln>
                <a:solidFill>
                  <a:srgbClr val="44546A">
                    <a:lumMod val="50000"/>
                  </a:srgbClr>
                </a:solidFill>
                <a:effectLst/>
                <a:uLnTx/>
                <a:uFillTx/>
                <a:latin typeface="Arial" panose="020B0604020202020204" pitchFamily="34" charset="0"/>
                <a:ea typeface="+mn-ea"/>
                <a:cs typeface="Arial" panose="020B0604020202020204" pitchFamily="34" charset="0"/>
              </a:rPr>
              <a:t>CHUYÊN ĐỀ 1 </a:t>
            </a:r>
            <a:endParaRPr kumimoji="0" lang="en-US" sz="2800" b="1" i="0" u="none" strike="noStrike" kern="1200" cap="none" spc="0" normalizeH="0" baseline="0" noProof="0" dirty="0">
              <a:ln>
                <a:noFill/>
              </a:ln>
              <a:solidFill>
                <a:srgbClr val="44546A">
                  <a:lumMod val="50000"/>
                </a:srgbClr>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500" b="1" dirty="0">
                <a:solidFill>
                  <a:srgbClr val="C00000"/>
                </a:solidFill>
                <a:latin typeface="Arial" panose="020B0604020202020204" pitchFamily="34" charset="0"/>
                <a:cs typeface="Arial" panose="020B0604020202020204" pitchFamily="34" charset="0"/>
              </a:rPr>
              <a:t>CƠ CẤU, TỔ CHỨC VÀ THẨM QUYỀN CỦA TOÀ ÁN NHÂN DÂN </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500" b="1" dirty="0">
                <a:solidFill>
                  <a:srgbClr val="C00000"/>
                </a:solidFill>
                <a:latin typeface="Arial" panose="020B0604020202020204" pitchFamily="34" charset="0"/>
                <a:cs typeface="Arial" panose="020B0604020202020204" pitchFamily="34" charset="0"/>
              </a:rPr>
              <a:t>CẤP TỈNH VÀ KHU VỰC CỦA MÔ HÌNH CHÍNH QUYỀN ĐỊA PHƯƠNG HAI CẤP. NHỮNG QUY ĐỊNH MỚI TRONG HOẠT ĐỘNG TỐ TỤNG DÂN SỰ, TỐ TỤNG HÌNH SỰ VÀ TỐ TỤNG HÀNH CHÍNH</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400" i="1">
                <a:solidFill>
                  <a:schemeClr val="tx2">
                    <a:lumMod val="50000"/>
                  </a:schemeClr>
                </a:solidFill>
                <a:latin typeface="Arial" panose="020B0604020202020204" pitchFamily="34" charset="0"/>
                <a:cs typeface="Arial" panose="020B0604020202020204" pitchFamily="34" charset="0"/>
              </a:rPr>
              <a:t>Tiến sĩ - Phó Chánh án Phùng Văn Hải</a:t>
            </a:r>
          </a:p>
          <a:p>
            <a:pPr algn="ctr">
              <a:spcBef>
                <a:spcPts val="600"/>
              </a:spcBef>
              <a:spcAft>
                <a:spcPts val="600"/>
              </a:spcAft>
            </a:pPr>
            <a:r>
              <a:rPr lang="en-US" sz="2400" i="1">
                <a:solidFill>
                  <a:schemeClr val="tx2">
                    <a:lumMod val="50000"/>
                  </a:schemeClr>
                </a:solidFill>
                <a:latin typeface="Arial" panose="020B0604020202020204" pitchFamily="34" charset="0"/>
                <a:cs typeface="Arial" panose="020B0604020202020204" pitchFamily="34" charset="0"/>
              </a:rPr>
              <a:t>Thẩm phán Tòa án nhân dân Thành phố Hồ Chí Minh</a:t>
            </a:r>
          </a:p>
          <a:p>
            <a:pPr algn="ctr">
              <a:spcBef>
                <a:spcPts val="600"/>
              </a:spcBef>
              <a:spcAft>
                <a:spcPts val="600"/>
              </a:spcAft>
            </a:pPr>
            <a:endParaRPr lang="en-US" sz="2400" i="1">
              <a:solidFill>
                <a:schemeClr val="tx2">
                  <a:lumMod val="50000"/>
                </a:schemeClr>
              </a:solidFill>
              <a:latin typeface="Arial" panose="020B0604020202020204" pitchFamily="34" charset="0"/>
              <a:cs typeface="Arial" panose="020B0604020202020204" pitchFamily="34" charset="0"/>
            </a:endParaRPr>
          </a:p>
          <a:p>
            <a:pPr algn="ctr">
              <a:spcBef>
                <a:spcPts val="600"/>
              </a:spcBef>
              <a:spcAft>
                <a:spcPts val="600"/>
              </a:spcAft>
            </a:pPr>
            <a:r>
              <a:rPr lang="en-US" i="1">
                <a:solidFill>
                  <a:schemeClr val="tx2">
                    <a:lumMod val="50000"/>
                  </a:schemeClr>
                </a:solidFill>
                <a:latin typeface="Arial" panose="020B0604020202020204" pitchFamily="34" charset="0"/>
                <a:cs typeface="Arial" panose="020B0604020202020204" pitchFamily="34" charset="0"/>
              </a:rPr>
              <a:t>Thành phố Hồ Chí Minh, ngày 15 tháng 11 năm 2025</a:t>
            </a:r>
            <a:endParaRPr lang="vi-VN" i="1">
              <a:solidFill>
                <a:schemeClr val="tx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4834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C4ED674A-C2CF-84B6-6B73-CF2EEED754D6}"/>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F2F4FE52-816A-DA0F-B342-7C31902CF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88FE4C1-71A1-9333-836E-1CB60F9928BF}"/>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7BF0FBA2-E439-A563-A9DE-AF3F2344247F}"/>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89C4FB6C-0AC9-A905-6923-54780CDCD850}"/>
              </a:ext>
            </a:extLst>
          </p:cNvPr>
          <p:cNvSpPr txBox="1"/>
          <p:nvPr/>
        </p:nvSpPr>
        <p:spPr>
          <a:xfrm>
            <a:off x="0" y="1242646"/>
            <a:ext cx="11887200" cy="509370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Toà chuyên trách Toà án nhân dân khu vực</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Tòa Dân sự giải quyết sơ thẩm vụ việc dân sự, lao động (Khoản 1 Điều 36)</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Tòa Kinh tế giải quyết sơ thẩm vụ việc kinh doanh, thương mại (Khoản 2 Điều 36).</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Tòa Sở hữu trí tuệ giải quyết sơ thẩm vụ việc về quyền sở hữu trí tuệ, chuyển giao công nghệ; Tòa SHTT khu vực 2 Hà Nội và khu vực 1 TP.HCM có thẩm quyền theo lãnh thổ (Khoản 3 Điều 36; khoản 3 Điều 4 Nghị quyết 81/2025/UBTVQH15).</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Tòa Gia đình và người chưa thành niên giải quyết sơ thẩm vụ việc hôn nhân và gia đình (Khoản 4 Điều 36).</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Trường hợp chưa có Tòa chuyên trách, Chánh án tổ chức công tác xét xử và phân công Thẩm phán giải quyết (Khoản 5 Điều 36).</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endPar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3516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0D0CB6D4-E392-EB84-4878-8A9FA6C16F26}"/>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8888BD1B-3D21-B95D-915D-BBB6072C11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BE78D45-2ADC-F171-DF43-4A7627B5F32D}"/>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E639C6A4-190C-CC7A-60BF-B28C65AE0844}"/>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D41DDAC3-5BBA-4BA4-39AA-150BA470A871}"/>
              </a:ext>
            </a:extLst>
          </p:cNvPr>
          <p:cNvSpPr txBox="1"/>
          <p:nvPr/>
        </p:nvSpPr>
        <p:spPr>
          <a:xfrm>
            <a:off x="0" y="1242646"/>
            <a:ext cx="11887200" cy="547842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Toà án nhân dân khu vực</a:t>
            </a:r>
          </a:p>
          <a:p>
            <a:pPr marR="0" lvl="0" algn="just" defTabSz="914400" rtl="0" eaLnBrk="1" fontAlgn="auto" latinLnBrk="0" hangingPunct="1">
              <a:lnSpc>
                <a:spcPct val="100000"/>
              </a:lnSpc>
              <a:spcBef>
                <a:spcPts val="0"/>
              </a:spcBef>
              <a:spcAft>
                <a:spcPts val="0"/>
              </a:spcAft>
              <a:buClrTx/>
              <a:buSzTx/>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Luật Phá sản (sửa đổi, bổ sung năm 2025) sửa đổi, bổ sung về thẩm quyền giải quyết phá sản theo hướng Tòa Phá sản TAND khu vực 2 - Hà Nội, Tòa Phá sản TAND khu vực 1 - Đà Nẵng và Tòa Phá sản TAND khu vực 1 - TP. HCM có thẩm quyền giải quyết phá sản đối với doanh nghiệp, hợp tác xã có trụ sở chính trong phạm vi thẩm quyền theo lãnh thổ của Tòa Phá sản TAND khu vực đó.</a:t>
            </a:r>
          </a:p>
          <a:p>
            <a:pPr marR="0" lvl="0" algn="just" defTabSz="914400" rtl="0" eaLnBrk="1" fontAlgn="auto" latinLnBrk="0" hangingPunct="1">
              <a:lnSpc>
                <a:spcPct val="100000"/>
              </a:lnSpc>
              <a:spcBef>
                <a:spcPts val="0"/>
              </a:spcBef>
              <a:spcAft>
                <a:spcPts val="0"/>
              </a:spcAft>
              <a:buClrTx/>
              <a:buSzTx/>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Cụ thể, Luật Phá sản (sửa đổi, bổ sung năm 2025) sửa đổi, bổ sung Điều 8 Luật Phá sản về thẩm quyền giải quyết phá sản của Tòa án nhân dân. Theo đó, Tòa Phá sản TAND khu vực có thẩm quyền giải quyết phá sản đối với doanh nghiệp, hợp tác xã có trụ sở chính trong phạm vi thẩm quyền theo lãnh thổ của Tòa Phá sản TAND khu vực đó.</a:t>
            </a:r>
          </a:p>
          <a:p>
            <a:pPr marR="0" lvl="0" algn="just" defTabSz="914400" rtl="0" eaLnBrk="1" fontAlgn="auto" latinLnBrk="0" hangingPunct="1">
              <a:lnSpc>
                <a:spcPct val="100000"/>
              </a:lnSpc>
              <a:spcBef>
                <a:spcPts val="0"/>
              </a:spcBef>
              <a:spcAft>
                <a:spcPts val="0"/>
              </a:spcAft>
              <a:buClrTx/>
              <a:buSzTx/>
              <a:tabLst/>
              <a:defRPr/>
            </a:pPr>
            <a:r>
              <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Thẩm quyền của Tòa án nhân dân khu vực giải quyết vụ việc phá sản kể từ ngày 01/7/2025 được</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thực</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hiện</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theo</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khoản</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2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điều</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4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Nghị</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a:t>
            </a:r>
            <a:r>
              <a:rPr kumimoji="0" lang="en-US" sz="2500" b="0" i="0" u="none" strike="noStrike" kern="1200" cap="none" spc="0" normalizeH="0" baseline="0" noProof="0" dirty="0" err="1">
                <a:ln>
                  <a:noFill/>
                </a:ln>
                <a:solidFill>
                  <a:srgbClr val="080D09"/>
                </a:solidFill>
                <a:effectLst/>
                <a:uLnTx/>
                <a:uFillTx/>
                <a:latin typeface="Times New Roman" panose="02020603050405020304" pitchFamily="18" charset="0"/>
                <a:ea typeface="+mn-ea"/>
                <a:cs typeface="+mn-cs"/>
              </a:rPr>
              <a:t>quyết</a:t>
            </a:r>
            <a:r>
              <a:rPr kumimoji="0" lang="en-US"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rPr>
              <a:t> 81/2025/UBTVQQH15.</a:t>
            </a:r>
            <a:endParaRPr kumimoji="0" lang="vi-VN" sz="2500" b="0" i="0" u="none" strike="noStrike" kern="1200" cap="none" spc="0" normalizeH="0" baseline="0" noProof="0" dirty="0">
              <a:ln>
                <a:noFill/>
              </a:ln>
              <a:solidFill>
                <a:srgbClr val="080D09"/>
              </a:solidFill>
              <a:effectLst/>
              <a:uLnTx/>
              <a:uFillTx/>
              <a:latin typeface="Times New Roman" panose="02020603050405020304" pitchFamily="18"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76487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A7CB41BD-C647-2D68-FDC6-33F192234E85}"/>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DE3CF571-BB7F-7B7C-5843-9ABCA141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9EEC32-DAF0-0780-7757-354B84C9A899}"/>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88C432C5-D5E5-C7F1-51BF-E449BAF8666A}"/>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C8D52432-6EBE-A168-C88C-98F97711F5DF}"/>
              </a:ext>
            </a:extLst>
          </p:cNvPr>
          <p:cNvSpPr txBox="1"/>
          <p:nvPr/>
        </p:nvSpPr>
        <p:spPr>
          <a:xfrm>
            <a:off x="1323474" y="1881516"/>
            <a:ext cx="10076448" cy="31700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R="0" lvl="0" algn="just" defTabSz="914400" rtl="0" eaLnBrk="1" fontAlgn="auto" latinLnBrk="0" hangingPunct="1">
              <a:lnSpc>
                <a:spcPct val="100000"/>
              </a:lnSpc>
              <a:spcBef>
                <a:spcPts val="0"/>
              </a:spcBef>
              <a:spcAft>
                <a:spcPts val="0"/>
              </a:spcAft>
              <a:buClrTx/>
              <a:buSzTx/>
              <a:tabLst/>
              <a:defRPr/>
            </a:pPr>
            <a:r>
              <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Quy định về thẩm quyền của Chánh án Tòa án nhân dân khu vực theo hướng: bổ sung quy định Chánh án Tòa án nhân dân khu vực có thẩm quyền kiến nghị Chánh án Tòa án nhân dân cấp tỉnh hoặc Chánh án Tòa án nhân dân tối cao xem xét kháng nghị theo thủ tục giám đốc thẩm, tái thẩm bản án, quyết định của Tòa án đã có hiệu lực pháp luật nếu phát hiện có căn cứ theo quy định của luật (Khoản 3 Điều 327 BLTTDS sửa đổi).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a:ln>
                <a:noFill/>
              </a:ln>
              <a:solidFill>
                <a:srgbClr val="C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118471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7A6410E5-796D-6C79-6489-6B8DA9878E0B}"/>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2BBA4CC5-BC72-F5F2-AC0B-9DEA4D8ACE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AC47C27-BFAA-1F1C-5E70-EB014A1D58D4}"/>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F0DD7AE4-7815-DDE5-F829-E5A661C6223A}"/>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4AC570E2-BFE3-AD08-5692-7E4A49CACA19}"/>
              </a:ext>
            </a:extLst>
          </p:cNvPr>
          <p:cNvSpPr txBox="1"/>
          <p:nvPr/>
        </p:nvSpPr>
        <p:spPr>
          <a:xfrm>
            <a:off x="0" y="1242646"/>
            <a:ext cx="12188952" cy="6632585"/>
          </a:xfrm>
          <a:prstGeom prst="rect">
            <a:avLst/>
          </a:prstGeom>
          <a:noFill/>
        </p:spPr>
        <p:txBody>
          <a:bodyPr wrap="square" rtlCol="0">
            <a:spAutoFit/>
          </a:bodyPr>
          <a:lstStyle/>
          <a:p>
            <a:pPr algn="just"/>
            <a:r>
              <a:rPr lang="vi-VN" sz="2500" b="1" dirty="0">
                <a:solidFill>
                  <a:srgbClr val="C00000"/>
                </a:solidFill>
                <a:latin typeface="+mj-lt"/>
              </a:rPr>
              <a:t>VỀ THẨM QUYỀN CỦA CÁC TOÀ ÁN NHÂN DÂN</a:t>
            </a:r>
          </a:p>
          <a:p>
            <a:pPr algn="just"/>
            <a:r>
              <a:rPr lang="vi-VN" sz="2500" b="1" dirty="0">
                <a:solidFill>
                  <a:srgbClr val="080D09"/>
                </a:solidFill>
                <a:latin typeface="+mj-lt"/>
              </a:rPr>
              <a:t>Toà án nhân dân cấp tỉnh</a:t>
            </a:r>
          </a:p>
          <a:p>
            <a:pPr marL="342900" indent="-342900" algn="just">
              <a:buFontTx/>
              <a:buChar char="-"/>
            </a:pPr>
            <a:r>
              <a:rPr lang="vi-VN" sz="2500" dirty="0">
                <a:solidFill>
                  <a:srgbClr val="080D09"/>
                </a:solidFill>
                <a:latin typeface="+mj-lt"/>
              </a:rPr>
              <a:t>Thực hiện giám đốc việc xét xử của các TAND khu vực</a:t>
            </a:r>
            <a:r>
              <a:rPr lang="en-US" sz="2500" dirty="0">
                <a:solidFill>
                  <a:srgbClr val="080D09"/>
                </a:solidFill>
                <a:latin typeface="+mj-lt"/>
              </a:rPr>
              <a:t> </a:t>
            </a:r>
            <a:r>
              <a:rPr lang="en-US" sz="2500" dirty="0" err="1">
                <a:solidFill>
                  <a:srgbClr val="080D09"/>
                </a:solidFill>
                <a:latin typeface="Times New Roman" panose="02020603050405020304" pitchFamily="18" charset="0"/>
                <a:cs typeface="Times New Roman" panose="02020603050405020304" pitchFamily="18" charset="0"/>
              </a:rPr>
              <a:t>thuộc</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phạm</a:t>
            </a:r>
            <a:r>
              <a:rPr lang="en-US" sz="2500" dirty="0">
                <a:solidFill>
                  <a:srgbClr val="080D09"/>
                </a:solidFill>
                <a:latin typeface="Times New Roman" panose="02020603050405020304" pitchFamily="18" charset="0"/>
                <a:cs typeface="Times New Roman" panose="02020603050405020304" pitchFamily="18" charset="0"/>
              </a:rPr>
              <a:t> vi </a:t>
            </a:r>
            <a:r>
              <a:rPr lang="en-US" sz="2500" dirty="0" err="1">
                <a:solidFill>
                  <a:srgbClr val="080D09"/>
                </a:solidFill>
                <a:latin typeface="Times New Roman" panose="02020603050405020304" pitchFamily="18" charset="0"/>
                <a:cs typeface="Times New Roman" panose="02020603050405020304" pitchFamily="18" charset="0"/>
              </a:rPr>
              <a:t>thẩm</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quyền</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theo</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lãnh</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thổ</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Giám</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đốc</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thẩm</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tái</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thẩm</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bản</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án</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quyết</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định</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đã</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có</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hiệu</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lực</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pháp</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luật</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của</a:t>
            </a:r>
            <a:r>
              <a:rPr lang="en-US" sz="2500" dirty="0">
                <a:solidFill>
                  <a:srgbClr val="080D09"/>
                </a:solidFill>
                <a:latin typeface="Times New Roman" panose="02020603050405020304" pitchFamily="18" charset="0"/>
                <a:cs typeface="Times New Roman" panose="02020603050405020304" pitchFamily="18" charset="0"/>
              </a:rPr>
              <a:t> TAKV </a:t>
            </a:r>
            <a:r>
              <a:rPr lang="en-US" sz="2500" dirty="0" err="1">
                <a:solidFill>
                  <a:srgbClr val="080D09"/>
                </a:solidFill>
                <a:latin typeface="Times New Roman" panose="02020603050405020304" pitchFamily="18" charset="0"/>
                <a:cs typeface="Times New Roman" panose="02020603050405020304" pitchFamily="18" charset="0"/>
              </a:rPr>
              <a:t>nhuung</a:t>
            </a:r>
            <a:r>
              <a:rPr lang="en-US" sz="2500" dirty="0">
                <a:solidFill>
                  <a:srgbClr val="080D09"/>
                </a:solidFill>
                <a:latin typeface="Times New Roman" panose="02020603050405020304" pitchFamily="18" charset="0"/>
                <a:cs typeface="Times New Roman" panose="02020603050405020304" pitchFamily="18" charset="0"/>
              </a:rPr>
              <a:t> bi </a:t>
            </a:r>
            <a:r>
              <a:rPr lang="en-US" sz="2500" dirty="0" err="1">
                <a:solidFill>
                  <a:srgbClr val="080D09"/>
                </a:solidFill>
                <a:latin typeface="Times New Roman" panose="02020603050405020304" pitchFamily="18" charset="0"/>
                <a:cs typeface="Times New Roman" panose="02020603050405020304" pitchFamily="18" charset="0"/>
              </a:rPr>
              <a:t>kháng</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nghị</a:t>
            </a:r>
            <a:endParaRPr lang="en-US" sz="2500" dirty="0">
              <a:solidFill>
                <a:srgbClr val="080D09"/>
              </a:solidFill>
              <a:latin typeface="+mj-lt"/>
            </a:endParaRPr>
          </a:p>
          <a:p>
            <a:pPr marL="342900" indent="-342900" algn="just">
              <a:buFontTx/>
              <a:buChar char="-"/>
            </a:pPr>
            <a:r>
              <a:rPr lang="en-US" sz="2500" dirty="0" err="1">
                <a:solidFill>
                  <a:srgbClr val="080D09"/>
                </a:solidFill>
                <a:latin typeface="Times New Roman" panose="02020603050405020304" pitchFamily="18" charset="0"/>
                <a:cs typeface="Times New Roman" panose="02020603050405020304" pitchFamily="18" charset="0"/>
              </a:rPr>
              <a:t>Giải</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quyết</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theo</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thủ</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tục</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phúc</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thẩm</a:t>
            </a:r>
            <a:r>
              <a:rPr lang="en-US" sz="2500" dirty="0">
                <a:solidFill>
                  <a:srgbClr val="080D09"/>
                </a:solidFill>
                <a:latin typeface="Times New Roman" panose="02020603050405020304" pitchFamily="18" charset="0"/>
                <a:cs typeface="Times New Roman" panose="02020603050405020304" pitchFamily="18" charset="0"/>
              </a:rPr>
              <a:t> </a:t>
            </a:r>
            <a:r>
              <a:rPr lang="vi-VN" sz="2500" dirty="0">
                <a:solidFill>
                  <a:srgbClr val="080D09"/>
                </a:solidFill>
                <a:latin typeface="+mj-lt"/>
              </a:rPr>
              <a:t>bản án, quyết định </a:t>
            </a:r>
            <a:r>
              <a:rPr lang="en-US" sz="2500" dirty="0" err="1">
                <a:solidFill>
                  <a:srgbClr val="080D09"/>
                </a:solidFill>
                <a:latin typeface="Times New Roman" panose="02020603050405020304" pitchFamily="18" charset="0"/>
                <a:cs typeface="Times New Roman" panose="02020603050405020304" pitchFamily="18" charset="0"/>
              </a:rPr>
              <a:t>chưa</a:t>
            </a:r>
            <a:r>
              <a:rPr lang="en-US" sz="2500" dirty="0">
                <a:solidFill>
                  <a:srgbClr val="080D09"/>
                </a:solidFill>
                <a:latin typeface="+mj-lt"/>
              </a:rPr>
              <a:t> </a:t>
            </a:r>
            <a:r>
              <a:rPr lang="vi-VN" sz="2500" dirty="0">
                <a:solidFill>
                  <a:srgbClr val="080D09"/>
                </a:solidFill>
                <a:latin typeface="+mj-lt"/>
              </a:rPr>
              <a:t>có hiệu lực pháp luật của TAND khu vực bị kháng cáo, kháng nghị</a:t>
            </a:r>
            <a:r>
              <a:rPr lang="en-US" sz="2500" dirty="0">
                <a:solidFill>
                  <a:srgbClr val="080D09"/>
                </a:solidFill>
                <a:latin typeface="+mj-lt"/>
              </a:rPr>
              <a:t>,</a:t>
            </a:r>
            <a:r>
              <a:rPr lang="vi-VN" sz="2500" dirty="0">
                <a:solidFill>
                  <a:srgbClr val="080D09"/>
                </a:solidFill>
                <a:latin typeface="+mj-lt"/>
              </a:rPr>
              <a:t> </a:t>
            </a:r>
            <a:endParaRPr lang="en-US" sz="2500" dirty="0">
              <a:solidFill>
                <a:srgbClr val="080D09"/>
              </a:solidFill>
              <a:latin typeface="+mj-lt"/>
            </a:endParaRPr>
          </a:p>
          <a:p>
            <a:pPr marL="342900" indent="-342900" algn="just">
              <a:buFontTx/>
              <a:buChar char="-"/>
            </a:pPr>
            <a:r>
              <a:rPr lang="en-US" sz="2500" dirty="0">
                <a:solidFill>
                  <a:srgbClr val="080D09"/>
                </a:solidFill>
                <a:latin typeface="+mj-lt"/>
              </a:rPr>
              <a:t>G</a:t>
            </a:r>
            <a:r>
              <a:rPr lang="vi-VN" sz="2500" dirty="0">
                <a:solidFill>
                  <a:srgbClr val="080D09"/>
                </a:solidFill>
                <a:latin typeface="+mj-lt"/>
              </a:rPr>
              <a:t>iải quyết yêu cầu hủy phán quyết trọng tài, đăng ký phán quyết trọng tài</a:t>
            </a:r>
            <a:r>
              <a:rPr lang="en-US" sz="2500" dirty="0">
                <a:solidFill>
                  <a:srgbClr val="080D09"/>
                </a:solidFill>
                <a:latin typeface="+mj-lt"/>
              </a:rPr>
              <a:t> </a:t>
            </a:r>
            <a:r>
              <a:rPr lang="en-US" sz="2500" dirty="0" err="1">
                <a:solidFill>
                  <a:srgbClr val="080D09"/>
                </a:solidFill>
                <a:latin typeface="Times New Roman" panose="02020603050405020304" pitchFamily="18" charset="0"/>
                <a:cs typeface="Times New Roman" panose="02020603050405020304" pitchFamily="18" charset="0"/>
              </a:rPr>
              <a:t>theo</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qđ</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của</a:t>
            </a:r>
            <a:r>
              <a:rPr lang="en-US" sz="2500" dirty="0">
                <a:solidFill>
                  <a:srgbClr val="080D09"/>
                </a:solidFill>
                <a:latin typeface="Times New Roman" panose="02020603050405020304" pitchFamily="18" charset="0"/>
                <a:cs typeface="Times New Roman" panose="02020603050405020304" pitchFamily="18" charset="0"/>
              </a:rPr>
              <a:t> </a:t>
            </a:r>
            <a:r>
              <a:rPr lang="en-US" sz="2500" dirty="0" err="1">
                <a:solidFill>
                  <a:srgbClr val="080D09"/>
                </a:solidFill>
                <a:latin typeface="Times New Roman" panose="02020603050405020304" pitchFamily="18" charset="0"/>
                <a:cs typeface="Times New Roman" panose="02020603050405020304" pitchFamily="18" charset="0"/>
              </a:rPr>
              <a:t>Luật</a:t>
            </a:r>
            <a:r>
              <a:rPr lang="en-US" sz="2500" dirty="0">
                <a:solidFill>
                  <a:srgbClr val="080D09"/>
                </a:solidFill>
                <a:latin typeface="Times New Roman" panose="02020603050405020304" pitchFamily="18" charset="0"/>
                <a:cs typeface="Times New Roman" panose="02020603050405020304" pitchFamily="18" charset="0"/>
              </a:rPr>
              <a:t> TTTM</a:t>
            </a:r>
            <a:endParaRPr lang="vi-VN" sz="2500" dirty="0">
              <a:solidFill>
                <a:srgbClr val="080D09"/>
              </a:solidFill>
              <a:latin typeface="Times New Roman" panose="02020603050405020304" pitchFamily="18" charset="0"/>
              <a:cs typeface="Times New Roman" panose="02020603050405020304" pitchFamily="18" charset="0"/>
            </a:endParaRPr>
          </a:p>
          <a:p>
            <a:pPr marL="342900" indent="-342900" algn="just">
              <a:buFontTx/>
              <a:buChar char="-"/>
            </a:pPr>
            <a:r>
              <a:rPr lang="vi-VN" sz="2500" dirty="0">
                <a:solidFill>
                  <a:srgbClr val="080D09"/>
                </a:solidFill>
                <a:latin typeface="+mj-lt"/>
              </a:rPr>
              <a:t>Có thẩm quyền xem xét theo thủ tục phúc thẩm đối với quyết định miễn, giảm nghĩa vụ thi hành án đối với khoản thu nộp ngân sách nhà nước của Tòa án bị Viện kiểm sát kháng nghị; xem xét theo thủ tục tái thẩm đối với quyết định miễn, giảm nghĩa vụ thi hành án đã có hiệu lực pháp luật của Tòa án nhân dân khu vực trong phạm vi thẩm quyền theo lãnh thổ bị kháng nghị (điểm b, c khoản 1 Điều 488 BLTTDS sửa đổi).</a:t>
            </a:r>
          </a:p>
          <a:p>
            <a:pPr marL="342900" indent="-342900" algn="just">
              <a:buFontTx/>
              <a:buChar char="-"/>
            </a:pPr>
            <a:endParaRPr lang="vi-VN" sz="2500" dirty="0">
              <a:solidFill>
                <a:srgbClr val="080D09"/>
              </a:solidFill>
              <a:latin typeface="+mj-lt"/>
            </a:endParaRPr>
          </a:p>
          <a:p>
            <a:pPr marL="342900" indent="-342900" algn="just">
              <a:buFontTx/>
              <a:buChar char="-"/>
            </a:pPr>
            <a:endParaRPr lang="vi-VN" sz="2500" dirty="0">
              <a:solidFill>
                <a:srgbClr val="080D09"/>
              </a:solidFill>
              <a:latin typeface="+mj-lt"/>
            </a:endParaRPr>
          </a:p>
          <a:p>
            <a:pPr algn="just"/>
            <a:endParaRPr lang="vi-VN" sz="2500" b="1" dirty="0">
              <a:solidFill>
                <a:srgbClr val="C00000"/>
              </a:solidFill>
            </a:endParaRPr>
          </a:p>
        </p:txBody>
      </p:sp>
    </p:spTree>
    <p:extLst>
      <p:ext uri="{BB962C8B-B14F-4D97-AF65-F5344CB8AC3E}">
        <p14:creationId xmlns:p14="http://schemas.microsoft.com/office/powerpoint/2010/main" val="537914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F7C7C6C2-803D-994A-9E90-A0EFDF4F071C}"/>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CBDF0836-CDF3-819E-E678-350F68D06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941DD94-B5B6-2BE1-A5A7-FACDAC5B645C}"/>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1A96BCBF-17F5-B7C3-9DCF-541D953BA452}"/>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87E3BA0F-A9A3-6B04-B417-683C7A200EF5}"/>
              </a:ext>
            </a:extLst>
          </p:cNvPr>
          <p:cNvSpPr txBox="1"/>
          <p:nvPr/>
        </p:nvSpPr>
        <p:spPr>
          <a:xfrm>
            <a:off x="0" y="1242646"/>
            <a:ext cx="12188952" cy="7017306"/>
          </a:xfrm>
          <a:prstGeom prst="rect">
            <a:avLst/>
          </a:prstGeom>
          <a:noFill/>
        </p:spPr>
        <p:txBody>
          <a:bodyPr wrap="square" rtlCol="0">
            <a:spAutoFit/>
          </a:bodyPr>
          <a:lstStyle/>
          <a:p>
            <a:pPr algn="just"/>
            <a:r>
              <a:rPr lang="vi-VN" sz="2500" b="1" dirty="0">
                <a:solidFill>
                  <a:srgbClr val="C00000"/>
                </a:solidFill>
                <a:latin typeface="+mj-lt"/>
              </a:rPr>
              <a:t>VỀ THẨM QUYỀN CỦA CÁC TOÀ ÁN NHÂN DÂN</a:t>
            </a:r>
            <a:endParaRPr lang="en-US" sz="2500" b="1" dirty="0">
              <a:solidFill>
                <a:srgbClr val="C00000"/>
              </a:solidFill>
              <a:latin typeface="+mj-lt"/>
            </a:endParaRPr>
          </a:p>
          <a:p>
            <a:pPr algn="just"/>
            <a:r>
              <a:rPr lang="vi-VN" sz="2500" dirty="0">
                <a:solidFill>
                  <a:srgbClr val="080D09"/>
                </a:solidFill>
                <a:latin typeface="+mj-lt"/>
              </a:rPr>
              <a:t>Giải quyết kháng cáo, kháng nghị đối với quyết định của Tòa án nhân dân khu vực về tính hợp pháp của cuộc đình công trong phạm vi thẩm quyền theo lãnh thổ; Tòa án nhân dân cấp tỉnh giải quyết kháng cáo, kháng nghị đối với quyết định về tính hợp pháp của cuộc đình công (khoản 2 Đ405, khoản 2 Đ406 BLTTDS sửa đổi).</a:t>
            </a:r>
          </a:p>
          <a:p>
            <a:pPr algn="just"/>
            <a:r>
              <a:rPr lang="vi-VN" sz="2500" b="1" dirty="0">
                <a:solidFill>
                  <a:srgbClr val="080D09"/>
                </a:solidFill>
                <a:latin typeface="+mj-lt"/>
              </a:rPr>
              <a:t>Toà chuyên trách Toà án nhân dân cấp tỉnh</a:t>
            </a:r>
          </a:p>
          <a:p>
            <a:pPr indent="432000" algn="just"/>
            <a:r>
              <a:rPr lang="vi-VN" sz="2500" dirty="0">
                <a:solidFill>
                  <a:srgbClr val="080D09"/>
                </a:solidFill>
                <a:latin typeface="+mj-lt"/>
              </a:rPr>
              <a:t>Tòa Dân sự Tòa án nhân dân cấp tỉnh có thẩm quyền giải quyết theo thủ tục phúc thẩm những vụ việc mà bản án, quyết định dân sự chưa có hiệu lực pháp luật của Tòa án nhân dân khu vực bị kháng cáo, kháng nghị trừ những vụ việc dân sự về quyền sở hữu trí tuệ, chuyển giao công nghệ quy định tại khoản 3 Điều này (khoản 1 Điều 38 BLTTDS sửa đổi).</a:t>
            </a:r>
          </a:p>
          <a:p>
            <a:pPr indent="432000" algn="just"/>
            <a:r>
              <a:rPr lang="vi-VN" sz="2500" dirty="0">
                <a:solidFill>
                  <a:srgbClr val="080D09"/>
                </a:solidFill>
                <a:latin typeface="+mj-lt"/>
              </a:rPr>
              <a:t>Tòa Gia đình và người chưa thành niên Tòa án nhân dân cấp tỉnh có thẩm quyền giải quyết theo thủ tục phúc thẩm những vụ việc mà bản án, quyết định hôn nhân và gia đình chưa có hiệu lực pháp luật của Tòa án nhân dân khu vực bị kháng cáo, kháng nghị (khoản 2 Điều 38 BLTTDS sửa đổi).</a:t>
            </a:r>
          </a:p>
          <a:p>
            <a:pPr indent="432000" algn="just"/>
            <a:endParaRPr lang="vi-VN" sz="2500" dirty="0">
              <a:solidFill>
                <a:srgbClr val="080D09"/>
              </a:solidFill>
              <a:latin typeface="+mj-lt"/>
            </a:endParaRPr>
          </a:p>
          <a:p>
            <a:pPr indent="432000" algn="just"/>
            <a:endParaRPr lang="vi-VN" sz="2500" dirty="0">
              <a:solidFill>
                <a:srgbClr val="080D09"/>
              </a:solidFill>
              <a:latin typeface="+mj-lt"/>
            </a:endParaRPr>
          </a:p>
          <a:p>
            <a:pPr algn="just"/>
            <a:endParaRPr lang="vi-VN" sz="2500" dirty="0">
              <a:solidFill>
                <a:srgbClr val="080D09"/>
              </a:solidFill>
              <a:latin typeface="+mj-lt"/>
            </a:endParaRPr>
          </a:p>
          <a:p>
            <a:pPr algn="just"/>
            <a:endParaRPr lang="vi-VN" sz="2500" b="1" dirty="0">
              <a:solidFill>
                <a:srgbClr val="C00000"/>
              </a:solidFill>
            </a:endParaRPr>
          </a:p>
        </p:txBody>
      </p:sp>
    </p:spTree>
    <p:extLst>
      <p:ext uri="{BB962C8B-B14F-4D97-AF65-F5344CB8AC3E}">
        <p14:creationId xmlns:p14="http://schemas.microsoft.com/office/powerpoint/2010/main" val="14305339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B7AE2DD1-4B34-0A14-2ECD-CAAB2AFEE2A7}"/>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58DCF194-9348-C931-7E20-491627621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D4DF51E-CC11-6929-EABE-3920A38C5C92}"/>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8F38F72A-2C8F-0DBF-8F38-D9437E19A923}"/>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CA3E29C0-CAFB-0D33-0E76-FB144F5CB340}"/>
              </a:ext>
            </a:extLst>
          </p:cNvPr>
          <p:cNvSpPr txBox="1"/>
          <p:nvPr/>
        </p:nvSpPr>
        <p:spPr>
          <a:xfrm>
            <a:off x="0" y="1242646"/>
            <a:ext cx="12188952" cy="6632585"/>
          </a:xfrm>
          <a:prstGeom prst="rect">
            <a:avLst/>
          </a:prstGeom>
          <a:noFill/>
        </p:spPr>
        <p:txBody>
          <a:bodyPr wrap="square" rtlCol="0">
            <a:spAutoFit/>
          </a:bodyPr>
          <a:lstStyle/>
          <a:p>
            <a:pPr algn="just"/>
            <a:r>
              <a:rPr lang="vi-VN" sz="2500" b="1">
                <a:solidFill>
                  <a:srgbClr val="C00000"/>
                </a:solidFill>
                <a:latin typeface="+mj-lt"/>
              </a:rPr>
              <a:t>VỀ THẨM QUYỀN CỦA CÁC TOÀ ÁN NHÂN DÂN</a:t>
            </a:r>
          </a:p>
          <a:p>
            <a:pPr algn="just"/>
            <a:r>
              <a:rPr lang="vi-VN" sz="2500" b="1">
                <a:solidFill>
                  <a:srgbClr val="080D09"/>
                </a:solidFill>
                <a:latin typeface="+mj-lt"/>
              </a:rPr>
              <a:t>Toà chuyên trách Toà án nhân dân cấp tỉnh</a:t>
            </a:r>
            <a:endParaRPr lang="vi-VN" sz="2500">
              <a:solidFill>
                <a:srgbClr val="080D09"/>
              </a:solidFill>
              <a:latin typeface="+mj-lt"/>
            </a:endParaRPr>
          </a:p>
          <a:p>
            <a:pPr indent="432000" algn="just"/>
            <a:r>
              <a:rPr lang="vi-VN" sz="2500">
                <a:solidFill>
                  <a:srgbClr val="080D09"/>
                </a:solidFill>
                <a:latin typeface="+mj-lt"/>
              </a:rPr>
              <a:t>Tòa Kinh tế thuộc một số TAND cấp tỉnh có thẩm quyền giải quyết yêu cầu hủy phán quyết trọng tài, đăng ký phán quyết trọng tài vụ việc. (khoản 4 Điều 38 BLTTDS sửa đổi). Tòa Kinh tế của TAND Hà Nội, Đà Nẵng và TP.HCM có thẩm quyền giải quyết theo thủ tục phúc thẩm những vụ việc mà bản án, quyết định kinh doanh, thương mại, dân sự về quyền sở hữu trí tuệ, chuyển giao công nghệ chưa có hiệu lực pháp luật của Tòa án nhân dân khu vực (khoản 3 Điều 4 của Nghị quyết số 81/2025/UBTVQH15) bị kháng cáo, kháng nghị. Và có thêm thẩm quyền giải quyết yêu cầu hủy, đăng ký phán quyết trọng tài vụ việc thuộc phạm vi thẩm quyền theo lãnh thổ (Điều 2 Nghị quyết số 81/2025/UBTVQH15)</a:t>
            </a:r>
          </a:p>
          <a:p>
            <a:pPr indent="432000" algn="just"/>
            <a:r>
              <a:rPr lang="vi-VN" sz="2500">
                <a:solidFill>
                  <a:srgbClr val="080D09"/>
                </a:solidFill>
                <a:latin typeface="+mj-lt"/>
              </a:rPr>
              <a:t>Tòa Lao động Tòa án nhân dân cấp tỉnh có thẩm quyền giải quyết theo thủ tục phúc thẩm những vụ việc mà bản án, quyết định lao động chưa có hiệu lực pháp luật của Tòa án nhân dân khu vực bị kháng cáo, kháng nghị (khoản 5 Điều 38 BLTTDS sửa đổi). Tuy nhiên theo Nghị quyết 753 Tòa Lao động thuộc TAND TP.Hà Nội và TAND TP.HCM đã giải thể.</a:t>
            </a:r>
          </a:p>
          <a:p>
            <a:pPr indent="432000"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b="1">
              <a:solidFill>
                <a:srgbClr val="C00000"/>
              </a:solidFill>
            </a:endParaRPr>
          </a:p>
        </p:txBody>
      </p:sp>
    </p:spTree>
    <p:extLst>
      <p:ext uri="{BB962C8B-B14F-4D97-AF65-F5344CB8AC3E}">
        <p14:creationId xmlns:p14="http://schemas.microsoft.com/office/powerpoint/2010/main" val="36107854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75282D2D-0779-1D39-F746-3A5CA29580FA}"/>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D4616929-018B-FDBA-C277-A580784C6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C8158DB-453F-6251-8372-82A081DD0A30}"/>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3264955F-5B0E-73E7-8EE5-1A212C2E0E85}"/>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AC43E087-5840-92A8-72D0-8ED01EFC9839}"/>
              </a:ext>
            </a:extLst>
          </p:cNvPr>
          <p:cNvSpPr txBox="1"/>
          <p:nvPr/>
        </p:nvSpPr>
        <p:spPr>
          <a:xfrm>
            <a:off x="312821" y="1242646"/>
            <a:ext cx="11454064" cy="6632585"/>
          </a:xfrm>
          <a:prstGeom prst="rect">
            <a:avLst/>
          </a:prstGeom>
          <a:noFill/>
        </p:spPr>
        <p:txBody>
          <a:bodyPr wrap="square" rtlCol="0">
            <a:spAutoFit/>
          </a:bodyPr>
          <a:lstStyle/>
          <a:p>
            <a:pPr algn="just"/>
            <a:r>
              <a:rPr lang="vi-VN" sz="2500" b="1" dirty="0">
                <a:solidFill>
                  <a:srgbClr val="C00000"/>
                </a:solidFill>
                <a:latin typeface="+mj-lt"/>
              </a:rPr>
              <a:t>VỀ THẨM QUYỀN CỦA CÁC TOÀ ÁN NHÂN DÂN</a:t>
            </a:r>
            <a:endParaRPr lang="en-US" sz="2500" b="1" dirty="0">
              <a:solidFill>
                <a:srgbClr val="C00000"/>
              </a:solidFill>
              <a:latin typeface="+mj-lt"/>
            </a:endParaRPr>
          </a:p>
          <a:p>
            <a:pPr algn="just"/>
            <a:r>
              <a:rPr lang="en-US" sz="2500" dirty="0">
                <a:solidFill>
                  <a:srgbClr val="080D09"/>
                </a:solidFill>
                <a:latin typeface="+mj-lt"/>
              </a:rPr>
              <a:t>     </a:t>
            </a:r>
            <a:r>
              <a:rPr lang="vi-VN" sz="2500" dirty="0">
                <a:solidFill>
                  <a:srgbClr val="080D09"/>
                </a:solidFill>
                <a:latin typeface="+mj-lt"/>
              </a:rPr>
              <a:t>Tòa Kinh tế TAND cấp tỉnh có thẩm quyền giải quyết theo thủ tục phúc thẩm những vụ việc mà bản án, quyết định kinh doanh, thương mại; bản án, quyết định dân sự về quyền sở hữu trí tuệ, chuyển giao công nghệ chưa có hiệu lực pháp luật của Tòa án nhân dân khu vực bị kháng cáo, kháng nghị theo quy định của Bộ luật này.</a:t>
            </a:r>
          </a:p>
          <a:p>
            <a:pPr indent="432000" algn="just"/>
            <a:r>
              <a:rPr lang="vi-VN" sz="2500" dirty="0">
                <a:solidFill>
                  <a:srgbClr val="080D09"/>
                </a:solidFill>
                <a:latin typeface="+mj-lt"/>
              </a:rPr>
              <a:t>Quy định về thẩm quyền giám đốc thẩm, tái thẩm của Ủy ban Thẩm phán Tòa án nhân dân cấp tỉnh được sửa đổi, bổ sung như sau: Ủy ban Thẩm phán Tòa án nhân dân cấp tỉnh có thẩm quyền giám đốc thẩm, tái thẩm bản án, quyết định đã có hiệu lực pháp luật của Tòa án nhân dân khu vực trong phạm vi thẩm quyền theo lãnh thổ bị kháng nghị (khoản 1 Điều 337; Điều 357 BLTTDS sửa đổi)</a:t>
            </a:r>
          </a:p>
          <a:p>
            <a:pPr indent="432000" algn="just"/>
            <a:r>
              <a:rPr lang="vi-VN" sz="2500" dirty="0">
                <a:solidFill>
                  <a:srgbClr val="080D09"/>
                </a:solidFill>
                <a:latin typeface="+mj-lt"/>
              </a:rPr>
              <a:t>- Xét xử giám đốc thẩm, tái thẩm bằng Hội đồng gồm toàn thể Ủy ban Thẩm phán TAND cấp tỉnh (khoản 1 Điều 66 BLTTDS sửa đổi).</a:t>
            </a:r>
          </a:p>
          <a:p>
            <a:pPr indent="432000" algn="just"/>
            <a:r>
              <a:rPr lang="vi-VN" sz="2500" dirty="0">
                <a:solidFill>
                  <a:srgbClr val="080D09"/>
                </a:solidFill>
                <a:latin typeface="+mj-lt"/>
              </a:rPr>
              <a:t>- Phiên họp phải có ít nhất 2/3 tổng số thành viên tham gia; quyết định được thông qua khi có quá nửa tổng số thành viên biểu quyết tán thành (khoản 5 Điều 341 BLTTDS sửa đổi).</a:t>
            </a:r>
          </a:p>
          <a:p>
            <a:pPr algn="just"/>
            <a:endParaRPr lang="vi-VN" sz="2500" dirty="0">
              <a:solidFill>
                <a:srgbClr val="080D09"/>
              </a:solidFill>
              <a:latin typeface="+mj-lt"/>
            </a:endParaRPr>
          </a:p>
          <a:p>
            <a:pPr algn="just"/>
            <a:endParaRPr lang="vi-VN" sz="2500" b="1" dirty="0">
              <a:solidFill>
                <a:srgbClr val="C00000"/>
              </a:solidFill>
            </a:endParaRPr>
          </a:p>
        </p:txBody>
      </p:sp>
    </p:spTree>
    <p:extLst>
      <p:ext uri="{BB962C8B-B14F-4D97-AF65-F5344CB8AC3E}">
        <p14:creationId xmlns:p14="http://schemas.microsoft.com/office/powerpoint/2010/main" val="25224042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13609201-2BA0-160F-CA2A-3CC01EE60D87}"/>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38061913-A6CD-1EEA-9F37-72A2C72608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0C1A49D-40BC-FFCE-2FD5-B631D02CF462}"/>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31FCCBCE-5057-F5E0-4339-41CDD5DD7E5C}"/>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B25281A-8BA1-9A36-F595-843CCCB8329F}"/>
              </a:ext>
            </a:extLst>
          </p:cNvPr>
          <p:cNvSpPr txBox="1"/>
          <p:nvPr/>
        </p:nvSpPr>
        <p:spPr>
          <a:xfrm>
            <a:off x="312821" y="1242646"/>
            <a:ext cx="11454064" cy="5093702"/>
          </a:xfrm>
          <a:prstGeom prst="rect">
            <a:avLst/>
          </a:prstGeom>
          <a:noFill/>
        </p:spPr>
        <p:txBody>
          <a:bodyPr wrap="square" rtlCol="0">
            <a:spAutoFit/>
          </a:bodyPr>
          <a:lstStyle/>
          <a:p>
            <a:pPr algn="just"/>
            <a:r>
              <a:rPr lang="vi-VN" sz="2500" b="1">
                <a:solidFill>
                  <a:srgbClr val="C00000"/>
                </a:solidFill>
                <a:latin typeface="+mj-lt"/>
              </a:rPr>
              <a:t>VỀ THẨM QUYỀN CỦA CÁC TOÀ ÁN NHÂN DÂN</a:t>
            </a:r>
          </a:p>
          <a:p>
            <a:pPr indent="432000" algn="just"/>
            <a:r>
              <a:rPr lang="vi-VN" sz="2500">
                <a:solidFill>
                  <a:srgbClr val="080D09"/>
                </a:solidFill>
                <a:latin typeface="+mj-lt"/>
              </a:rPr>
              <a:t>Quy định về thẩm quyền của Chánh án Tòa án nhân dân cấp tỉnh được sửa đổi, bổ sung như sau: Chánh án Tòa án nhân dân cấp tỉnh có thẩm quyền:</a:t>
            </a:r>
          </a:p>
          <a:p>
            <a:pPr marL="342900" indent="-342900" algn="just">
              <a:buFontTx/>
              <a:buChar char="-"/>
            </a:pPr>
            <a:r>
              <a:rPr lang="vi-VN" sz="2500">
                <a:solidFill>
                  <a:srgbClr val="080D09"/>
                </a:solidFill>
                <a:latin typeface="+mj-lt"/>
              </a:rPr>
              <a:t>Kháng nghị theo thủ tục giám đốc thẩm, tái thẩm bản án, quyết định đã có hiệu lực pháp luật của TAND khu vực trong phạm vi lãnh thổ (khoản 2 Điều 331; khoản 2 Điều 354).</a:t>
            </a:r>
          </a:p>
          <a:p>
            <a:pPr marL="342900" indent="-342900" algn="just">
              <a:buFontTx/>
              <a:buChar char="-"/>
            </a:pPr>
            <a:r>
              <a:rPr lang="vi-VN" sz="2500">
                <a:solidFill>
                  <a:srgbClr val="080D09"/>
                </a:solidFill>
                <a:latin typeface="+mj-lt"/>
              </a:rPr>
              <a:t>Quyết định việc tổ chức xét xử giám đốc thẩm, tái thẩm đối với bản án, quyết định bị kháng nghị (khoản 4 Điều 337).</a:t>
            </a:r>
          </a:p>
          <a:p>
            <a:pPr marL="342900" indent="-342900" algn="just">
              <a:buFontTx/>
              <a:buChar char="-"/>
            </a:pPr>
            <a:r>
              <a:rPr lang="vi-VN" sz="2500">
                <a:solidFill>
                  <a:srgbClr val="080D09"/>
                </a:solidFill>
                <a:latin typeface="+mj-lt"/>
              </a:rPr>
              <a:t>Giải quyết tranh chấp thẩm quyền giữa các TAND khu vực trong cùng tỉnh, thành phố (khoản 2 Điều 41).</a:t>
            </a:r>
          </a:p>
          <a:p>
            <a:pPr marL="342900" indent="-342900" algn="just">
              <a:buFontTx/>
              <a:buChar char="-"/>
            </a:pPr>
            <a:r>
              <a:rPr lang="vi-VN" sz="2500">
                <a:solidFill>
                  <a:srgbClr val="080D09"/>
                </a:solidFill>
                <a:latin typeface="+mj-lt"/>
              </a:rPr>
              <a:t>Quyết định thay đổi Thẩm phán là Chánh án TAND khu vực trong quá trình giải quyết vụ việc dân sự (Điểm a khoản 1, khoản 2, khoản 3 Điều 56; Điều 368).</a:t>
            </a:r>
          </a:p>
          <a:p>
            <a:pPr algn="just"/>
            <a:endParaRPr lang="vi-VN" sz="2500" b="1">
              <a:solidFill>
                <a:srgbClr val="C00000"/>
              </a:solidFill>
            </a:endParaRPr>
          </a:p>
        </p:txBody>
      </p:sp>
    </p:spTree>
    <p:extLst>
      <p:ext uri="{BB962C8B-B14F-4D97-AF65-F5344CB8AC3E}">
        <p14:creationId xmlns:p14="http://schemas.microsoft.com/office/powerpoint/2010/main" val="14408033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1FDEA814-3AB9-84DB-8FF7-953300EE732F}"/>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761C9754-1ECF-0C27-08F1-4FABA3CC59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9ECA2C3-DB06-92FA-1A0E-041AF6D4EE7F}"/>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85134660-A27E-8F93-DDB4-E602774980B8}"/>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5FEE18E9-2386-D5E7-E457-770D15D6CD2E}"/>
              </a:ext>
            </a:extLst>
          </p:cNvPr>
          <p:cNvSpPr txBox="1"/>
          <p:nvPr/>
        </p:nvSpPr>
        <p:spPr>
          <a:xfrm>
            <a:off x="312821" y="1242646"/>
            <a:ext cx="11454064" cy="6355586"/>
          </a:xfrm>
          <a:prstGeom prst="rect">
            <a:avLst/>
          </a:prstGeom>
          <a:noFill/>
        </p:spPr>
        <p:txBody>
          <a:bodyPr wrap="square" rtlCol="0">
            <a:spAutoFit/>
          </a:bodyPr>
          <a:lstStyle/>
          <a:p>
            <a:pPr algn="just"/>
            <a:r>
              <a:rPr lang="en-US" sz="2400" b="1" dirty="0" err="1">
                <a:solidFill>
                  <a:srgbClr val="C00000"/>
                </a:solidFill>
                <a:latin typeface="Times New Roman" panose="02020603050405020304" pitchFamily="18" charset="0"/>
                <a:cs typeface="Times New Roman" panose="02020603050405020304" pitchFamily="18" charset="0"/>
              </a:rPr>
              <a:t>Về</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việc</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tiếp</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nhân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thẩm</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quyền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của</a:t>
            </a:r>
            <a:r>
              <a:rPr lang="en-US" sz="2400" b="1" dirty="0">
                <a:solidFill>
                  <a:srgbClr val="C00000"/>
                </a:solidFill>
                <a:latin typeface="Times New Roman" panose="02020603050405020304" pitchFamily="18" charset="0"/>
                <a:cs typeface="Times New Roman" panose="02020603050405020304" pitchFamily="18" charset="0"/>
              </a:rPr>
              <a:t> TAND KV</a:t>
            </a:r>
          </a:p>
          <a:p>
            <a:pPr algn="just"/>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01/7/2025,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lãnh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đây</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khoản</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268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99/2025/QH15;</a:t>
            </a:r>
          </a:p>
          <a:p>
            <a:pPr algn="just"/>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35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31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85/2025/QH15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Phạm vi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lãnh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doanh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hữu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chuyển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khoản</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4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81/2025/UBTVQH15;</a:t>
            </a:r>
          </a:p>
          <a:p>
            <a:pPr algn="just"/>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8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85/2025/QH15.</a:t>
            </a:r>
          </a:p>
          <a:p>
            <a:pPr algn="just"/>
            <a:endParaRPr lang="en-US" sz="2200" b="1" dirty="0">
              <a:solidFill>
                <a:srgbClr val="C00000"/>
              </a:solidFill>
              <a:latin typeface="+mj-lt"/>
            </a:endParaRPr>
          </a:p>
          <a:p>
            <a:pPr algn="just"/>
            <a:endParaRPr lang="vi-VN" sz="2500" b="1" dirty="0">
              <a:solidFill>
                <a:srgbClr val="C00000"/>
              </a:solidFill>
              <a:latin typeface="+mj-lt"/>
            </a:endParaRPr>
          </a:p>
        </p:txBody>
      </p:sp>
    </p:spTree>
    <p:extLst>
      <p:ext uri="{BB962C8B-B14F-4D97-AF65-F5344CB8AC3E}">
        <p14:creationId xmlns:p14="http://schemas.microsoft.com/office/powerpoint/2010/main" val="12043377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43A80BC5-BF78-A56E-A93E-D4C1CDC2A51A}"/>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1F6B1E39-41AD-D4ED-4AB5-444AA9D454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2F2D3D6-ED0B-CC31-AEBE-B7D3EBE5EB56}"/>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89E130E9-6446-3FCF-6F97-B60F29AF7F06}"/>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D773E10-CC84-0D8A-B1F3-0CB4ED566D57}"/>
              </a:ext>
            </a:extLst>
          </p:cNvPr>
          <p:cNvSpPr txBox="1"/>
          <p:nvPr/>
        </p:nvSpPr>
        <p:spPr>
          <a:xfrm>
            <a:off x="312821" y="1242646"/>
            <a:ext cx="11454064" cy="4438138"/>
          </a:xfrm>
          <a:prstGeom prst="rect">
            <a:avLst/>
          </a:prstGeom>
          <a:noFill/>
        </p:spPr>
        <p:txBody>
          <a:bodyPr wrap="square" rtlCol="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Phạm vi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quyền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theo</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lãnh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thổ</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vực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đối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với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phá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theo</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định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tại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khoản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2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Điều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4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Nghị</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số</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81/2025/UBTVQH15;</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d)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hành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chính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sự</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phá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các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khác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thuộc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quyền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vực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mà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cấp</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tỉnh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đã</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nhận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khởi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kiện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yêu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cầu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trước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ngày</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01/7/2025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nhưng</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chưa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lý</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đ)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phá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các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khác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mà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cấp</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huyện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đã</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lý</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nhưng</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chưa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xong</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e)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mà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định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vực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cấp</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huyện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bị</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hủy</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để</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lại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theo</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thủ</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tục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thẩm</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vụ</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việc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phá</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sản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mà</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định</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của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khu</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vực</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Tòa</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án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nhân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dân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cấp</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huyện</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bị</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hủy</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để</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giải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quyết</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2600"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lại</a:t>
            </a:r>
            <a:r>
              <a:rPr kumimoji="0" lang="en-US" sz="26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98988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useBgFill="1">
        <p:nvSpPr>
          <p:cNvPr id="7196" name="Rectangle 719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176" name="Picture 8" descr="Trụ sở mới uy nghi của cơ quan xét xử cao nhất nước CHXHCN Việt Nam | VOV.VN">
            <a:extLst>
              <a:ext uri="{FF2B5EF4-FFF2-40B4-BE49-F238E27FC236}">
                <a16:creationId xmlns:a16="http://schemas.microsoft.com/office/drawing/2014/main" id="{15415866-C844-42C9-B1E7-064843DC4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126" t="-2" r="18987"/>
          <a:stretch/>
        </p:blipFill>
        <p:spPr bwMode="auto">
          <a:xfrm>
            <a:off x="0" y="10"/>
            <a:ext cx="5127251"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198"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31A557C4-A1EE-467F-BDE1-4E226FB8E27F}"/>
              </a:ext>
            </a:extLst>
          </p:cNvPr>
          <p:cNvSpPr/>
          <p:nvPr/>
        </p:nvSpPr>
        <p:spPr>
          <a:xfrm>
            <a:off x="5355762" y="1016552"/>
            <a:ext cx="6604678" cy="4824895"/>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C00000"/>
                </a:solidFill>
                <a:latin typeface="Arial" panose="020B0604020202020204" pitchFamily="34" charset="0"/>
                <a:cs typeface="Arial" panose="020B0604020202020204" pitchFamily="34" charset="0"/>
              </a:rPr>
              <a:t>NỘI DUNG</a:t>
            </a:r>
            <a:endParaRPr lang="vi-VN" sz="2800" b="1" dirty="0">
              <a:solidFill>
                <a:srgbClr val="C00000"/>
              </a:solidFill>
              <a:latin typeface="Arial" panose="020B0604020202020204" pitchFamily="34" charset="0"/>
              <a:cs typeface="Arial" panose="020B0604020202020204" pitchFamily="34" charset="0"/>
            </a:endParaRPr>
          </a:p>
          <a:p>
            <a:pPr marR="0" lvl="0" algn="ctr" defTabSz="914400" rtl="0" eaLnBrk="1" fontAlgn="auto" latinLnBrk="0" hangingPunct="1">
              <a:lnSpc>
                <a:spcPct val="100000"/>
              </a:lnSpc>
              <a:spcBef>
                <a:spcPts val="0"/>
              </a:spcBef>
              <a:spcAft>
                <a:spcPts val="0"/>
              </a:spcAft>
              <a:buClrTx/>
              <a:buSzTx/>
              <a:tabLst/>
              <a:defRPr/>
            </a:pPr>
            <a:endParaRPr lang="vi-VN" sz="2800" b="1" dirty="0">
              <a:solidFill>
                <a:srgbClr val="C00000"/>
              </a:solidFill>
              <a:latin typeface="Arial" panose="020B0604020202020204" pitchFamily="34" charset="0"/>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mj-lt"/>
              <a:buAutoNum type="arabicPeriod"/>
              <a:tabLst/>
              <a:defRPr/>
            </a:pPr>
            <a:r>
              <a:rPr kumimoji="0" lang="vi-VN"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Cơ cấu, tổ chức và thẩm quyền của Toà án nhân dân cấp tỉnh và khu vực của mô hình chính quyền địa phương hai cấp</a:t>
            </a:r>
          </a:p>
          <a:p>
            <a:pPr marL="457200" marR="0" lvl="0" indent="-457200" algn="just" defTabSz="914400" rtl="0" eaLnBrk="1" fontAlgn="auto" latinLnBrk="0" hangingPunct="1">
              <a:lnSpc>
                <a:spcPct val="100000"/>
              </a:lnSpc>
              <a:spcBef>
                <a:spcPts val="0"/>
              </a:spcBef>
              <a:spcAft>
                <a:spcPts val="0"/>
              </a:spcAft>
              <a:buClrTx/>
              <a:buSzTx/>
              <a:buFont typeface="+mj-lt"/>
              <a:buAutoNum type="arabicPeriod"/>
              <a:tabLst/>
              <a:defRPr/>
            </a:pPr>
            <a:endParaRPr lang="vi-VN" sz="2500" dirty="0">
              <a:solidFill>
                <a:schemeClr val="tx1"/>
              </a:solidFill>
              <a:latin typeface="Arial" panose="020B0604020202020204" pitchFamily="34" charset="0"/>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Những quy định mới trong hoạt động tố tụng dân sự, tố tụng hình sự và tố tụng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hành</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chính</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liên</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quan</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đến</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thẩm</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quyền</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của</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TA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cấp</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khu</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vực</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và</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cấp</a:t>
            </a:r>
            <a:r>
              <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r>
              <a:rPr kumimoji="0" lang="en-US" sz="25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tỉnh</a:t>
            </a:r>
            <a:endPar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Tx/>
              <a:buAutoNum type="arabicPeriod"/>
              <a:tabLst/>
              <a:defRPr/>
            </a:pPr>
            <a:endPar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R="0" lvl="0" algn="just" defTabSz="914400" rtl="0" eaLnBrk="1" fontAlgn="auto" latinLnBrk="0" hangingPunct="1">
              <a:lnSpc>
                <a:spcPct val="100000"/>
              </a:lnSpc>
              <a:spcBef>
                <a:spcPts val="0"/>
              </a:spcBef>
              <a:spcAft>
                <a:spcPts val="0"/>
              </a:spcAft>
              <a:buClrTx/>
              <a:buSzTx/>
              <a:tabLst/>
              <a:defRPr/>
            </a:pPr>
            <a:endParaRPr kumimoji="0" lang="en-US" sz="25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7530384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36520C5B-D29D-FFEA-8550-584D73D1FE31}"/>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F5712B37-C469-09AB-4F45-1F3320821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B592ABD-F041-2589-FD0F-D568EB1D3088}"/>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B71241AE-C556-51E8-12DD-C1D4706B6248}"/>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E585ED12-FBD8-78F6-AC71-B7E784BB72B1}"/>
              </a:ext>
            </a:extLst>
          </p:cNvPr>
          <p:cNvSpPr txBox="1"/>
          <p:nvPr/>
        </p:nvSpPr>
        <p:spPr>
          <a:xfrm>
            <a:off x="312821" y="1242646"/>
            <a:ext cx="11454064" cy="4909036"/>
          </a:xfrm>
          <a:prstGeom prst="rect">
            <a:avLst/>
          </a:prstGeom>
          <a:noFill/>
        </p:spPr>
        <p:txBody>
          <a:bodyPr wrap="square" rtlCol="0">
            <a:spAutoFit/>
          </a:bodyPr>
          <a:lstStyle/>
          <a:p>
            <a:pPr algn="just"/>
            <a:r>
              <a:rPr lang="en-US" sz="2400" dirty="0" err="1">
                <a:solidFill>
                  <a:srgbClr val="FF0000"/>
                </a:solidFill>
                <a:latin typeface="Times New Roman" panose="02020603050405020304" pitchFamily="18" charset="0"/>
                <a:cs typeface="Times New Roman" panose="02020603050405020304" pitchFamily="18" charset="0"/>
              </a:rPr>
              <a:t>Về</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việc</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tiếp</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nhận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thẩm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quyền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cs typeface="Times New Roman" panose="02020603050405020304" pitchFamily="18" charset="0"/>
              </a:rPr>
              <a:t> TAND </a:t>
            </a:r>
            <a:r>
              <a:rPr lang="en-US" sz="2400" dirty="0" err="1">
                <a:solidFill>
                  <a:srgbClr val="FF0000"/>
                </a:solidFill>
                <a:latin typeface="Times New Roman" panose="02020603050405020304" pitchFamily="18" charset="0"/>
                <a:cs typeface="Times New Roman" panose="02020603050405020304" pitchFamily="18" charset="0"/>
              </a:rPr>
              <a:t>cấp</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tỉnh</a:t>
            </a:r>
            <a:endParaRPr lang="en-US" sz="2400" dirty="0">
              <a:solidFill>
                <a:srgbClr val="FF0000"/>
              </a:solidFill>
              <a:latin typeface="Times New Roman" panose="02020603050405020304" pitchFamily="18" charset="0"/>
              <a:cs typeface="Times New Roman" panose="02020603050405020304" pitchFamily="18" charset="0"/>
            </a:endParaRPr>
          </a:p>
          <a:p>
            <a:r>
              <a:rPr lang="en-US" sz="2400" dirty="0" err="1">
                <a:latin typeface="Times New Roman" panose="02020603050405020304" pitchFamily="18" charset="0"/>
                <a:cs typeface="Times New Roman" panose="02020603050405020304" pitchFamily="18" charset="0"/>
              </a:rPr>
              <a:t>Kể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01/7/2025,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đây</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01/7/2025 </a:t>
            </a:r>
            <a:r>
              <a:rPr lang="en-US" sz="2400" dirty="0" err="1">
                <a:latin typeface="Times New Roman" panose="02020603050405020304" pitchFamily="18" charset="0"/>
                <a:cs typeface="Times New Roman" panose="02020603050405020304" pitchFamily="18" charset="0"/>
              </a:rPr>
              <a:t>nhưng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xong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2.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khoản</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268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99/2025/QH15;</a:t>
            </a:r>
          </a:p>
          <a:p>
            <a:r>
              <a:rPr lang="en-US" sz="2400" dirty="0">
                <a:latin typeface="Times New Roman" panose="02020603050405020304" pitchFamily="18" charset="0"/>
                <a:cs typeface="Times New Roman" panose="02020603050405020304" pitchFamily="18" charset="0"/>
              </a:rPr>
              <a:t>3.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hủy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4. Phúc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a:t>
            </a:r>
          </a:p>
          <a:p>
            <a:pPr algn="just"/>
            <a:endParaRPr lang="vi-VN" sz="25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53248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57885DE2-1256-8071-3BF2-2DBBA0D96F87}"/>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9274050F-10AA-8AA5-D214-D3895AA0E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4BCB466-BED7-44C2-7B4F-576B4484F476}"/>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9A46CCFB-ADF3-48B8-ABBA-436A24682FA1}"/>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2974C979-D503-28DF-E66B-5BA1B57FE857}"/>
              </a:ext>
            </a:extLst>
          </p:cNvPr>
          <p:cNvSpPr txBox="1"/>
          <p:nvPr/>
        </p:nvSpPr>
        <p:spPr>
          <a:xfrm>
            <a:off x="312821" y="1242646"/>
            <a:ext cx="11454064" cy="6017032"/>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5. Phúc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hủy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6. Xem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7. Xem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01/7/2025 </a:t>
            </a:r>
            <a:r>
              <a:rPr lang="en-US" sz="2400" dirty="0" err="1">
                <a:latin typeface="Times New Roman" panose="02020603050405020304" pitchFamily="18" charset="0"/>
                <a:cs typeface="Times New Roman" panose="02020603050405020304" pitchFamily="18" charset="0"/>
              </a:rPr>
              <a:t>nhưng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xong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8.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hủy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trọng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trọng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khoản</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37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85/2025/QH15,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7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Trọng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đổi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bổ</a:t>
            </a:r>
            <a:r>
              <a:rPr lang="en-US" sz="2400" dirty="0">
                <a:latin typeface="Times New Roman" panose="02020603050405020304" pitchFamily="18" charset="0"/>
                <a:cs typeface="Times New Roman" panose="02020603050405020304" pitchFamily="18" charset="0"/>
              </a:rPr>
              <a:t> sung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81/2025/QH15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2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81/2025/UBTVQH15 </a:t>
            </a:r>
            <a:r>
              <a:rPr lang="en-US" sz="2400" dirty="0" err="1">
                <a:latin typeface="Times New Roman" panose="02020603050405020304" pitchFamily="18" charset="0"/>
                <a:cs typeface="Times New Roman" panose="02020603050405020304" pitchFamily="18" charset="0"/>
              </a:rPr>
              <a:t>ngày</a:t>
            </a:r>
            <a:r>
              <a:rPr lang="en-US" sz="2400" dirty="0">
                <a:latin typeface="Times New Roman" panose="02020603050405020304" pitchFamily="18" charset="0"/>
                <a:cs typeface="Times New Roman" panose="02020603050405020304" pitchFamily="18" charset="0"/>
              </a:rPr>
              <a:t> 27/6/2025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Ủy</a:t>
            </a:r>
            <a:r>
              <a:rPr lang="en-US" sz="2400" dirty="0">
                <a:latin typeface="Times New Roman" panose="02020603050405020304" pitchFamily="18" charset="0"/>
                <a:cs typeface="Times New Roman" panose="02020603050405020304" pitchFamily="18" charset="0"/>
              </a:rPr>
              <a:t> ban Thường </a:t>
            </a:r>
            <a:r>
              <a:rPr lang="en-US" sz="2400" dirty="0" err="1">
                <a:latin typeface="Times New Roman" panose="02020603050405020304" pitchFamily="18" charset="0"/>
                <a:cs typeface="Times New Roman" panose="02020603050405020304" pitchFamily="18" charset="0"/>
              </a:rPr>
              <a:t>vụ</a:t>
            </a:r>
            <a:r>
              <a:rPr lang="en-US" sz="2400" dirty="0">
                <a:latin typeface="Times New Roman" panose="02020603050405020304" pitchFamily="18" charset="0"/>
                <a:cs typeface="Times New Roman" panose="02020603050405020304" pitchFamily="18" charset="0"/>
              </a:rPr>
              <a:t> Quốc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phạm</a:t>
            </a:r>
            <a:r>
              <a:rPr lang="en-US" sz="2400" dirty="0">
                <a:latin typeface="Times New Roman" panose="02020603050405020304" pitchFamily="18" charset="0"/>
                <a:cs typeface="Times New Roman" panose="02020603050405020304" pitchFamily="18" charset="0"/>
              </a:rPr>
              <a:t> vi </a:t>
            </a:r>
            <a:r>
              <a:rPr lang="en-US" sz="2400" dirty="0" err="1">
                <a:latin typeface="Times New Roman" panose="02020603050405020304" pitchFamily="18" charset="0"/>
                <a:cs typeface="Times New Roman" panose="02020603050405020304" pitchFamily="18" charset="0"/>
              </a:rPr>
              <a:t>thẩm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quyền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lãnh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81/2025/UBTVQH15);</a:t>
            </a:r>
          </a:p>
          <a:p>
            <a:pPr algn="just"/>
            <a:endParaRPr lang="vi-VN" sz="2500" dirty="0">
              <a:solidFill>
                <a:srgbClr val="080D09"/>
              </a:solidFill>
              <a:latin typeface="+mj-lt"/>
            </a:endParaRPr>
          </a:p>
        </p:txBody>
      </p:sp>
    </p:spTree>
    <p:extLst>
      <p:ext uri="{BB962C8B-B14F-4D97-AF65-F5344CB8AC3E}">
        <p14:creationId xmlns:p14="http://schemas.microsoft.com/office/powerpoint/2010/main" val="37558944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8A2985-F7A8-6663-40AF-0DB9976670B4}"/>
              </a:ext>
            </a:extLst>
          </p:cNvPr>
          <p:cNvSpPr>
            <a:spLocks noGrp="1"/>
          </p:cNvSpPr>
          <p:nvPr>
            <p:ph idx="1"/>
          </p:nvPr>
        </p:nvSpPr>
        <p:spPr>
          <a:xfrm>
            <a:off x="644236" y="401782"/>
            <a:ext cx="10515600" cy="5541817"/>
          </a:xfrm>
        </p:spPr>
        <p:txBody>
          <a:bodyPr>
            <a:normAutofit fontScale="55000" lnSpcReduction="20000"/>
          </a:bodyPr>
          <a:lstStyle/>
          <a:p>
            <a:pPr marL="0" indent="0" algn="just">
              <a:buNone/>
            </a:pPr>
            <a:r>
              <a:rPr lang="en-US" sz="4400" dirty="0">
                <a:latin typeface="Times New Roman" panose="02020603050405020304" pitchFamily="18" charset="0"/>
                <a:cs typeface="Times New Roman" panose="02020603050405020304" pitchFamily="18" charset="0"/>
              </a:rPr>
              <a:t>9.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khiếu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kiến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huyện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vực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trong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việc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xem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xét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dụng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biện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lý</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chính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việc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đưa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người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nghiện</a:t>
            </a:r>
            <a:r>
              <a:rPr lang="en-US" sz="4400" dirty="0">
                <a:latin typeface="Times New Roman" panose="02020603050405020304" pitchFamily="18" charset="0"/>
                <a:cs typeface="Times New Roman" panose="02020603050405020304" pitchFamily="18" charset="0"/>
              </a:rPr>
              <a:t> ma </a:t>
            </a:r>
            <a:r>
              <a:rPr lang="en-US" sz="4400" dirty="0" err="1">
                <a:latin typeface="Times New Roman" panose="02020603050405020304" pitchFamily="18" charset="0"/>
                <a:cs typeface="Times New Roman" panose="02020603050405020304" pitchFamily="18" charset="0"/>
              </a:rPr>
              <a:t>túy</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từ</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đủ</a:t>
            </a:r>
            <a:r>
              <a:rPr lang="en-US" sz="4400" dirty="0">
                <a:latin typeface="Times New Roman" panose="02020603050405020304" pitchFamily="18" charset="0"/>
                <a:cs typeface="Times New Roman" panose="02020603050405020304" pitchFamily="18" charset="0"/>
              </a:rPr>
              <a:t> 12 </a:t>
            </a:r>
            <a:r>
              <a:rPr lang="en-US" sz="4400" dirty="0" err="1">
                <a:latin typeface="Times New Roman" panose="02020603050405020304" pitchFamily="18" charset="0"/>
                <a:cs typeface="Times New Roman" panose="02020603050405020304" pitchFamily="18" charset="0"/>
              </a:rPr>
              <a:t>tuổi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dưới</a:t>
            </a:r>
            <a:r>
              <a:rPr lang="en-US" sz="4400" dirty="0">
                <a:latin typeface="Times New Roman" panose="02020603050405020304" pitchFamily="18" charset="0"/>
                <a:cs typeface="Times New Roman" panose="02020603050405020304" pitchFamily="18" charset="0"/>
              </a:rPr>
              <a:t> 18 </a:t>
            </a:r>
            <a:r>
              <a:rPr lang="en-US" sz="4400" dirty="0" err="1">
                <a:latin typeface="Times New Roman" panose="02020603050405020304" pitchFamily="18" charset="0"/>
                <a:cs typeface="Times New Roman" panose="02020603050405020304" pitchFamily="18" charset="0"/>
              </a:rPr>
              <a:t>tuổi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vào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sở</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cai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nghiện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bắt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buộc</a:t>
            </a:r>
            <a:r>
              <a:rPr lang="en-US" sz="4400" dirty="0">
                <a:latin typeface="Times New Roman" panose="02020603050405020304" pitchFamily="18" charset="0"/>
                <a:cs typeface="Times New Roman" panose="02020603050405020304" pitchFamily="18" charset="0"/>
              </a:rPr>
              <a:t>;</a:t>
            </a:r>
          </a:p>
          <a:p>
            <a:pPr marL="0" indent="0" algn="just">
              <a:buNone/>
            </a:pPr>
            <a:r>
              <a:rPr lang="en-US" sz="4400" dirty="0">
                <a:latin typeface="Times New Roman" panose="02020603050405020304" pitchFamily="18" charset="0"/>
                <a:cs typeface="Times New Roman" panose="02020603050405020304" pitchFamily="18" charset="0"/>
              </a:rPr>
              <a:t>10.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xem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xét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mở</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hoặc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mở</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tục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sản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tuyên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bố</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doanh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nghiệp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hợp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sản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huyện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vực</a:t>
            </a:r>
            <a:r>
              <a:rPr lang="en-US" sz="4400" dirty="0">
                <a:latin typeface="Times New Roman" panose="02020603050405020304" pitchFamily="18" charset="0"/>
                <a:cs typeface="Times New Roman" panose="02020603050405020304" pitchFamily="18" charset="0"/>
              </a:rPr>
              <a:t>.</a:t>
            </a:r>
          </a:p>
          <a:p>
            <a:pPr marL="0" indent="0" algn="just">
              <a:buNone/>
            </a:pP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vụ</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việc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sản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mà</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tỉnh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hủy</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để</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lại</a:t>
            </a:r>
            <a:r>
              <a:rPr lang="en-US" sz="4400" dirty="0">
                <a:latin typeface="Times New Roman" panose="02020603050405020304" pitchFamily="18" charset="0"/>
                <a:cs typeface="Times New Roman" panose="02020603050405020304" pitchFamily="18" charset="0"/>
              </a:rPr>
              <a:t>;</a:t>
            </a:r>
          </a:p>
          <a:p>
            <a:pPr marL="0" indent="0" algn="just">
              <a:buNone/>
            </a:pPr>
            <a:r>
              <a:rPr lang="en-US" sz="4400" dirty="0">
                <a:latin typeface="Times New Roman" panose="02020603050405020304" pitchFamily="18" charset="0"/>
                <a:cs typeface="Times New Roman" panose="02020603050405020304" pitchFamily="18" charset="0"/>
              </a:rPr>
              <a:t>11. Xem </a:t>
            </a:r>
            <a:r>
              <a:rPr lang="en-US" sz="4400" dirty="0" err="1">
                <a:latin typeface="Times New Roman" panose="02020603050405020304" pitchFamily="18" charset="0"/>
                <a:cs typeface="Times New Roman" panose="02020603050405020304" pitchFamily="18" charset="0"/>
              </a:rPr>
              <a:t>xét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ra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hoặc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thoại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với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trường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hợp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tỉnh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tiến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phiên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họp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ghi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thoại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và</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bên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có</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yêu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cầu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thoại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a:t>
            </a:r>
          </a:p>
          <a:p>
            <a:pPr marL="0" indent="0" algn="just">
              <a:buNone/>
            </a:pP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kiến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nghị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xem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xét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định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công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nhận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thoại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thành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huyện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vực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theo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Luật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giải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thoại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Tòa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án</a:t>
            </a:r>
            <a:r>
              <a:rPr lang="en-US" sz="4400" dirty="0">
                <a:latin typeface="Times New Roman" panose="02020603050405020304" pitchFamily="18" charset="0"/>
                <a:cs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3093856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3EF38A-203E-6026-BDCD-2720ED094723}"/>
              </a:ext>
            </a:extLst>
          </p:cNvPr>
          <p:cNvSpPr>
            <a:spLocks noGrp="1"/>
          </p:cNvSpPr>
          <p:nvPr>
            <p:ph idx="1"/>
          </p:nvPr>
        </p:nvSpPr>
        <p:spPr>
          <a:xfrm>
            <a:off x="838200" y="290945"/>
            <a:ext cx="10515600" cy="5886018"/>
          </a:xfrm>
        </p:spPr>
        <p:txBody>
          <a:bodyPr>
            <a:normAutofit lnSpcReduction="10000"/>
          </a:bodyPr>
          <a:lstStyle/>
          <a:p>
            <a:pPr marL="0" indent="0" algn="just">
              <a:buNone/>
            </a:pPr>
            <a:r>
              <a:rPr lang="en-US" dirty="0">
                <a:latin typeface="Times New Roman" panose="02020603050405020304" pitchFamily="18" charset="0"/>
                <a:cs typeface="Times New Roman" panose="02020603050405020304" pitchFamily="18" charset="0"/>
              </a:rPr>
              <a:t>13.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phúc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dẫn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tù</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nghị</a:t>
            </a:r>
            <a:r>
              <a:rPr lang="en-US" dirty="0">
                <a:latin typeface="Times New Roman" panose="02020603050405020304" pitchFamily="18" charset="0"/>
                <a:cs typeface="Times New Roman" panose="02020603050405020304" pitchFamily="18" charset="0"/>
              </a:rPr>
              <a:t>;</a:t>
            </a:r>
          </a:p>
          <a:p>
            <a:pPr marL="0" indent="0" algn="just">
              <a:buNone/>
            </a:pPr>
            <a:r>
              <a:rPr lang="en-US" dirty="0">
                <a:latin typeface="Times New Roman" panose="02020603050405020304" pitchFamily="18" charset="0"/>
                <a:cs typeface="Times New Roman" panose="02020603050405020304" pitchFamily="18" charset="0"/>
              </a:rPr>
              <a:t>14.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vi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Phó</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Thư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huyện</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huyện</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a:t>
            </a:r>
          </a:p>
          <a:p>
            <a:pPr marL="0" indent="0" algn="just">
              <a:buNone/>
            </a:pPr>
            <a:r>
              <a:rPr lang="en-US" dirty="0">
                <a:latin typeface="Times New Roman" panose="02020603050405020304" pitchFamily="18" charset="0"/>
                <a:cs typeface="Times New Roman" panose="02020603050405020304" pitchFamily="18" charset="0"/>
              </a:rPr>
              <a:t>15.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vi </a:t>
            </a:r>
            <a:r>
              <a:rPr lang="en-US" dirty="0" err="1">
                <a:latin typeface="Times New Roman" panose="02020603050405020304" pitchFamily="18" charset="0"/>
                <a:cs typeface="Times New Roman" panose="02020603050405020304" pitchFamily="18" charset="0"/>
              </a:rPr>
              <a:t>vi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thuộc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trừ</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Phó</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vi </a:t>
            </a:r>
            <a:r>
              <a:rPr lang="en-US" dirty="0" err="1">
                <a:latin typeface="Times New Roman" panose="02020603050405020304" pitchFamily="18" charset="0"/>
                <a:cs typeface="Times New Roman" panose="02020603050405020304" pitchFamily="18" charset="0"/>
              </a:rPr>
              <a:t>vi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Phó</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huyện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vực</a:t>
            </a:r>
            <a:r>
              <a:rPr lang="en-US" dirty="0">
                <a:latin typeface="Times New Roman" panose="02020603050405020304" pitchFamily="18" charset="0"/>
                <a:cs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3285920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D13816-6C57-BB74-DCC5-F7E7D1A1A202}"/>
              </a:ext>
            </a:extLst>
          </p:cNvPr>
          <p:cNvSpPr>
            <a:spLocks noGrp="1"/>
          </p:cNvSpPr>
          <p:nvPr>
            <p:ph idx="1"/>
          </p:nvPr>
        </p:nvSpPr>
        <p:spPr>
          <a:xfrm>
            <a:off x="838200" y="623455"/>
            <a:ext cx="10515600" cy="5553508"/>
          </a:xfrm>
        </p:spPr>
        <p:txBody>
          <a:bodyPr/>
          <a:lstStyle/>
          <a:p>
            <a:pPr marL="0" indent="0" algn="just">
              <a:buNone/>
            </a:pPr>
            <a:r>
              <a:rPr lang="en-US" dirty="0">
                <a:latin typeface="Times New Roman" panose="02020603050405020304" pitchFamily="18" charset="0"/>
                <a:cs typeface="Times New Roman" panose="02020603050405020304" pitchFamily="18" charset="0"/>
              </a:rPr>
              <a:t>16.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nghị</a:t>
            </a:r>
            <a:r>
              <a:rPr lang="en-US" dirty="0">
                <a:latin typeface="Times New Roman" panose="02020603050405020304" pitchFamily="18" charset="0"/>
                <a:cs typeface="Times New Roman" panose="02020603050405020304" pitchFamily="18" charset="0"/>
              </a:rPr>
              <a:t> Chánh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xem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Phúc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a:t>
            </a:r>
          </a:p>
          <a:p>
            <a:pPr marL="0" indent="0" algn="just">
              <a:buNone/>
            </a:pPr>
            <a:r>
              <a:rPr lang="en-US" dirty="0">
                <a:latin typeface="Times New Roman" panose="02020603050405020304" pitchFamily="18" charset="0"/>
                <a:cs typeface="Times New Roman" panose="02020603050405020304" pitchFamily="18" charset="0"/>
              </a:rPr>
              <a:t>17.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thừa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sắp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a:t>
            </a:r>
          </a:p>
          <a:p>
            <a:pPr marL="0" indent="0" algn="just">
              <a:buNone/>
            </a:pPr>
            <a:r>
              <a:rPr lang="en-US" dirty="0">
                <a:latin typeface="Times New Roman" panose="02020603050405020304" pitchFamily="18" charset="0"/>
                <a:cs typeface="Times New Roman" panose="02020603050405020304" pitchFamily="18" charset="0"/>
              </a:rPr>
              <a:t>18. </a:t>
            </a:r>
            <a:r>
              <a:rPr lang="en-US" dirty="0" err="1">
                <a:latin typeface="Times New Roman" panose="02020603050405020304" pitchFamily="18" charset="0"/>
                <a:cs typeface="Times New Roman" panose="02020603050405020304" pitchFamily="18" charset="0"/>
              </a:rPr>
              <a:t>Giải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vụ</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vụ</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thuộc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Tòa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cấp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561486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209F9069-D085-1B34-8FD9-4F48B686A03C}"/>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2AFDBD16-4983-8B18-58EA-B2F74C6A1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F561D9B-B03A-EB5D-E1F5-EA71D7991CF2}"/>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293508F1-9EA7-9D05-5937-A1962546C8E4}"/>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273F62DD-DBC7-2F51-9AC6-89F690491CA6}"/>
              </a:ext>
            </a:extLst>
          </p:cNvPr>
          <p:cNvSpPr txBox="1"/>
          <p:nvPr/>
        </p:nvSpPr>
        <p:spPr>
          <a:xfrm>
            <a:off x="312821" y="1242646"/>
            <a:ext cx="11454064" cy="5093702"/>
          </a:xfrm>
          <a:prstGeom prst="rect">
            <a:avLst/>
          </a:prstGeom>
          <a:noFill/>
        </p:spPr>
        <p:txBody>
          <a:bodyPr wrap="square" rtlCol="0">
            <a:spAutoFit/>
          </a:bodyPr>
          <a:lstStyle/>
          <a:p>
            <a:pPr algn="just"/>
            <a:r>
              <a:rPr lang="vi-VN" sz="2500" b="1">
                <a:solidFill>
                  <a:srgbClr val="C00000"/>
                </a:solidFill>
                <a:latin typeface="+mj-lt"/>
              </a:rPr>
              <a:t>Về thẩm quyền giải quyết phá sản của Toà án nhân dân</a:t>
            </a:r>
          </a:p>
          <a:p>
            <a:pPr algn="just"/>
            <a:r>
              <a:rPr lang="vi-VN" sz="2500">
                <a:solidFill>
                  <a:srgbClr val="080D09"/>
                </a:solidFill>
                <a:latin typeface="+mj-lt"/>
              </a:rPr>
              <a:t>“Điều 8. Thẩm quyền giải quyết phá sản của Tòa án nhân dân</a:t>
            </a:r>
          </a:p>
          <a:p>
            <a:pPr algn="just"/>
            <a:r>
              <a:rPr lang="vi-VN" sz="2500">
                <a:solidFill>
                  <a:srgbClr val="080D09"/>
                </a:solidFill>
                <a:latin typeface="+mj-lt"/>
              </a:rPr>
              <a:t> 1. Tòa Phá sản Tòa án nhân dân khu vực có thẩm quyền giải quyết phá sản đối với doanh nghiệp, hợp tác xã có trụ sở chính trong phạm vi thẩm quyền theo lãnh thổ của Tòa Phá sản Tòa án nhân dân khu vực đó.</a:t>
            </a:r>
          </a:p>
          <a:p>
            <a:pPr algn="just"/>
            <a:r>
              <a:rPr lang="vi-VN" sz="2500">
                <a:solidFill>
                  <a:srgbClr val="080D09"/>
                </a:solidFill>
                <a:latin typeface="+mj-lt"/>
              </a:rPr>
              <a:t> 2. Tòa án nhân dân tối cao hướng dẫn thi hành Điều này.”</a:t>
            </a:r>
          </a:p>
          <a:p>
            <a:pPr algn="just"/>
            <a:r>
              <a:rPr lang="vi-VN" sz="2500">
                <a:solidFill>
                  <a:srgbClr val="080D09"/>
                </a:solidFill>
                <a:latin typeface="+mj-lt"/>
              </a:rPr>
              <a:t>Theo khoản 2 Điều 4 Nghị quyết số 81/2025/UBTVQH15 của Ủy ban Thường vụ Quốc hội thành lập Tòa án nhân dân cấp tỉnh, Tòa án nhân dân khu vực; quy định phạm vi thẩm quyền theo lãnh thổ của Tòa án nhân dân cấp tỉnh, Tòa án nhân dân khu vực (sâu đây gọi là Nghị quyết số 81/2025) quy định về phạm vi thẩm quyền theo lãnh thổ của Tòa án nhân dân khu vực đối với vụ việc phá sản như sau:</a:t>
            </a:r>
          </a:p>
          <a:p>
            <a:pPr algn="just"/>
            <a:endParaRPr lang="vi-VN" sz="2500">
              <a:solidFill>
                <a:srgbClr val="080D09"/>
              </a:solidFill>
              <a:latin typeface="+mj-lt"/>
            </a:endParaRPr>
          </a:p>
          <a:p>
            <a:pPr algn="just"/>
            <a:endParaRPr lang="vi-VN" sz="2500">
              <a:solidFill>
                <a:srgbClr val="080D09"/>
              </a:solidFill>
              <a:latin typeface="+mj-lt"/>
            </a:endParaRPr>
          </a:p>
        </p:txBody>
      </p:sp>
    </p:spTree>
    <p:extLst>
      <p:ext uri="{BB962C8B-B14F-4D97-AF65-F5344CB8AC3E}">
        <p14:creationId xmlns:p14="http://schemas.microsoft.com/office/powerpoint/2010/main" val="18727365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AD6893E0-6C8B-DF2E-6409-F7B29F913F25}"/>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352184F4-19E0-8536-1431-A885F1EFE8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E59D3E1-AD9F-D9B9-32CC-D61063CE0698}"/>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8E86073E-D3F1-0AAE-00E9-4AC4F17E2789}"/>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ED8D7CA7-5ADD-4F2A-1EFB-2FDA12A6323E}"/>
              </a:ext>
            </a:extLst>
          </p:cNvPr>
          <p:cNvSpPr txBox="1"/>
          <p:nvPr/>
        </p:nvSpPr>
        <p:spPr>
          <a:xfrm>
            <a:off x="312821" y="1242646"/>
            <a:ext cx="11454064" cy="6632585"/>
          </a:xfrm>
          <a:prstGeom prst="rect">
            <a:avLst/>
          </a:prstGeom>
          <a:noFill/>
        </p:spPr>
        <p:txBody>
          <a:bodyPr wrap="square" rtlCol="0">
            <a:spAutoFit/>
          </a:bodyPr>
          <a:lstStyle/>
          <a:p>
            <a:pPr algn="just"/>
            <a:r>
              <a:rPr lang="vi-VN" sz="2500" b="1">
                <a:solidFill>
                  <a:srgbClr val="C00000"/>
                </a:solidFill>
                <a:latin typeface="+mj-lt"/>
              </a:rPr>
              <a:t>Về thẩm quyền giải quyết phá sản của Toà án nhân dân</a:t>
            </a:r>
          </a:p>
          <a:p>
            <a:pPr algn="just"/>
            <a:r>
              <a:rPr lang="vi-VN" sz="2500">
                <a:solidFill>
                  <a:srgbClr val="080D09"/>
                </a:solidFill>
                <a:latin typeface="+mj-lt"/>
              </a:rPr>
              <a:t>“2. Phạm vi thẩm quyền theo lãnh thổ của Tòa án nhân dân khu vực đối với vụ việc phá sản được quy định như sau:</a:t>
            </a:r>
          </a:p>
          <a:p>
            <a:pPr algn="just"/>
            <a:r>
              <a:rPr lang="vi-VN" sz="2500">
                <a:solidFill>
                  <a:srgbClr val="080D09"/>
                </a:solidFill>
                <a:latin typeface="+mj-lt"/>
              </a:rPr>
              <a:t>a) Tòa án nhân dân khu vực 2 - Hà Nội có phạm vi thẩm quyền theo lãnh thổ đối với 18 tỉnh, thành phố, bao gồm: thành phố Hà Nội, thành phố Hải Phòng; các tỉnh: Bắc Ninh, Cao Bằng, Điện Biên, Hà Tĩnh, Hưng Yên, Lai Châu, Lạng Sơn, Lào Cai, Nghệ An, Ninh Bình, Phú Thọ, Quảng Ninh, Sơn La, Thái Nguyên, Thanh Hóa và Tuyên Quang;</a:t>
            </a:r>
          </a:p>
          <a:p>
            <a:pPr algn="just"/>
            <a:r>
              <a:rPr lang="vi-VN" sz="2500">
                <a:solidFill>
                  <a:srgbClr val="080D09"/>
                </a:solidFill>
                <a:latin typeface="+mj-lt"/>
              </a:rPr>
              <a:t>b) Tòa án nhân dân khu vực 1 - Đà Nẵng có phạm vi thẩm quyền theo lãnh thổ đối với 07 tỉnh, thành phố, bao gồm: thành phố Đà Nẵng, thành phố Huế; các tỉnh: Đắk Lắk, Gia Lai, Khánh Hòa, Quảng Ngãi và Quảng Trị;</a:t>
            </a:r>
          </a:p>
          <a:p>
            <a:pPr algn="just"/>
            <a:r>
              <a:rPr lang="vi-VN" sz="2500">
                <a:solidFill>
                  <a:srgbClr val="080D09"/>
                </a:solidFill>
                <a:latin typeface="+mj-lt"/>
              </a:rPr>
              <a:t>c) Tòa án nhân dân khu vực 1 - Thành phố Hồ Chí Minh có phạm vi thẩm quyền theo lãnh thổ đối với 09 tỉnh, thành phố, bao gồm: thành phố Cần Thơ, Thành phố Hồ Chí Minh; các tỉnh: An Giang, Cà Mau, Đồng Nai, Đồng Tháp, Lâm Đồng, Tây Ninh và Vĩnh Long.”</a:t>
            </a:r>
          </a:p>
          <a:p>
            <a:pPr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a:solidFill>
                <a:srgbClr val="080D09"/>
              </a:solidFill>
              <a:latin typeface="+mj-lt"/>
            </a:endParaRPr>
          </a:p>
        </p:txBody>
      </p:sp>
    </p:spTree>
    <p:extLst>
      <p:ext uri="{BB962C8B-B14F-4D97-AF65-F5344CB8AC3E}">
        <p14:creationId xmlns:p14="http://schemas.microsoft.com/office/powerpoint/2010/main" val="35013019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4C824F40-6260-2A39-5187-B6648FBE9850}"/>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E36954CA-AC26-A001-DC3D-0EC8909923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12EC5EF-0432-1A2F-39ED-B6D760424183}"/>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71739F44-B4E7-7DB9-B0D5-822D5D25BCF7}"/>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5323874-D475-CDD9-23F2-1D840FA98D59}"/>
              </a:ext>
            </a:extLst>
          </p:cNvPr>
          <p:cNvSpPr txBox="1"/>
          <p:nvPr/>
        </p:nvSpPr>
        <p:spPr>
          <a:xfrm>
            <a:off x="312821" y="1242646"/>
            <a:ext cx="11454064" cy="5863144"/>
          </a:xfrm>
          <a:prstGeom prst="rect">
            <a:avLst/>
          </a:prstGeom>
          <a:noFill/>
        </p:spPr>
        <p:txBody>
          <a:bodyPr wrap="square" rtlCol="0">
            <a:spAutoFit/>
          </a:bodyPr>
          <a:lstStyle/>
          <a:p>
            <a:pPr algn="just"/>
            <a:r>
              <a:rPr lang="vi-VN" sz="2500" b="1">
                <a:solidFill>
                  <a:srgbClr val="C00000"/>
                </a:solidFill>
                <a:latin typeface="+mj-lt"/>
              </a:rPr>
              <a:t>Về tiếp nhận nhiệm vụ, thực hiện thẩm quyền của Tòa án nhân dân cấp tỉnh</a:t>
            </a:r>
          </a:p>
          <a:p>
            <a:pPr algn="just"/>
            <a:r>
              <a:rPr lang="vi-VN" sz="2500">
                <a:solidFill>
                  <a:srgbClr val="080D09"/>
                </a:solidFill>
                <a:latin typeface="+mj-lt"/>
              </a:rPr>
              <a:t>Căn cứ theo Điều 4 của Nghị quyết số 01/2025/HĐTP thì kể từ ngày 01/7/2025, Tòa án nhân dân cấp tỉnh tiếp nhận nhiệm vụ, thực hiện thẩm quyền trong giải quyết vụ việc phá sản như sau:</a:t>
            </a:r>
          </a:p>
          <a:p>
            <a:pPr algn="just"/>
            <a:r>
              <a:rPr lang="vi-VN" sz="2500">
                <a:solidFill>
                  <a:srgbClr val="080D09"/>
                </a:solidFill>
                <a:latin typeface="+mj-lt"/>
              </a:rPr>
              <a:t>a) Giải quyết phá sản các vụ việc mà Tòa án nhân dân cấp tỉnh đã thụ lý trước ngày 01/7/2025 nhưng chưa giải quyết xong; (Khoản 1 Điều 4 Nghị quyết số 01/2025/HĐTP)</a:t>
            </a:r>
          </a:p>
          <a:p>
            <a:pPr algn="just"/>
            <a:r>
              <a:rPr lang="vi-VN" sz="2500">
                <a:solidFill>
                  <a:srgbClr val="080D09"/>
                </a:solidFill>
                <a:latin typeface="+mj-lt"/>
              </a:rPr>
              <a:t>b) Giải quyết đề nghị xem xét lại, kháng nghị quyết định mở hoặc không mở thủ tục phá sản, quyết định tuyên bố doanh nghiệp, hợp tác xã phá sản của Tòa án nhân dân cấp huyện, Tòa án nhân dân khu vực.</a:t>
            </a:r>
          </a:p>
          <a:p>
            <a:pPr algn="just"/>
            <a:r>
              <a:rPr lang="vi-VN" sz="2500">
                <a:solidFill>
                  <a:srgbClr val="080D09"/>
                </a:solidFill>
                <a:latin typeface="+mj-lt"/>
              </a:rPr>
              <a:t>Giải quyết vụ việc phá sản mà quyết định của Tòa án nhân dân cấp tỉnh bị hủy để giải quyết lại. (Khoản 10 Điều 4 Nghị quyết số 01/2025/HĐTP)</a:t>
            </a:r>
          </a:p>
          <a:p>
            <a:pPr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a:solidFill>
                <a:srgbClr val="080D09"/>
              </a:solidFill>
              <a:latin typeface="+mj-lt"/>
            </a:endParaRPr>
          </a:p>
        </p:txBody>
      </p:sp>
    </p:spTree>
    <p:extLst>
      <p:ext uri="{BB962C8B-B14F-4D97-AF65-F5344CB8AC3E}">
        <p14:creationId xmlns:p14="http://schemas.microsoft.com/office/powerpoint/2010/main" val="9356096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3D5AEE0D-2554-5EA6-B871-ECF131CC2F4B}"/>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D658802A-5F5B-08CE-B16B-962ED06B1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303EFEE-1F69-09C8-B16C-BDB488084C84}"/>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00A23F32-E144-EB73-B337-98C87E3F116C}"/>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E2E4C490-5C3F-F388-E48B-779ACAD644B0}"/>
              </a:ext>
            </a:extLst>
          </p:cNvPr>
          <p:cNvSpPr txBox="1"/>
          <p:nvPr/>
        </p:nvSpPr>
        <p:spPr>
          <a:xfrm>
            <a:off x="312821" y="1242646"/>
            <a:ext cx="11454064" cy="7402026"/>
          </a:xfrm>
          <a:prstGeom prst="rect">
            <a:avLst/>
          </a:prstGeom>
          <a:noFill/>
        </p:spPr>
        <p:txBody>
          <a:bodyPr wrap="square" rtlCol="0">
            <a:spAutoFit/>
          </a:bodyPr>
          <a:lstStyle/>
          <a:p>
            <a:pPr algn="just"/>
            <a:r>
              <a:rPr lang="vi-VN" sz="2500" b="1">
                <a:solidFill>
                  <a:srgbClr val="C00000"/>
                </a:solidFill>
                <a:latin typeface="+mj-lt"/>
              </a:rPr>
              <a:t>Về tiếp nhận nhiệm vụ, thực hiện thẩm quyền của Tòa án nhân dân cấp khu vực</a:t>
            </a:r>
          </a:p>
          <a:p>
            <a:pPr algn="just"/>
            <a:r>
              <a:rPr lang="vi-VN" sz="2500">
                <a:solidFill>
                  <a:srgbClr val="080D09"/>
                </a:solidFill>
                <a:latin typeface="+mj-lt"/>
              </a:rPr>
              <a:t>Căn cứ theo Điều 5 của Nghị quyết số 01/2025/HĐTP thì kể từ ngày 01/7/2025, Tòa án nhân dân khu vực tiếp nhận nhiệm vụ, thực hiện thẩm quyền trong giải quyết vụ việc phá sản như sau:</a:t>
            </a:r>
          </a:p>
          <a:p>
            <a:pPr algn="just"/>
            <a:r>
              <a:rPr lang="vi-VN" sz="2500">
                <a:solidFill>
                  <a:srgbClr val="080D09"/>
                </a:solidFill>
                <a:latin typeface="+mj-lt"/>
              </a:rPr>
              <a:t>a) Giải quyết vụ việc phá sản quy định tại Điều 8 của Luật Phá sản đã được sửa đổi, bổ sung một số điều theo Luật số 85/2025/QH15; (Điểm c khoản 1 Điều 5 Nghị quyết số 01/2025/HĐTP)</a:t>
            </a:r>
          </a:p>
          <a:p>
            <a:pPr algn="just"/>
            <a:r>
              <a:rPr lang="vi-VN" sz="2500">
                <a:solidFill>
                  <a:srgbClr val="080D09"/>
                </a:solidFill>
                <a:latin typeface="+mj-lt"/>
              </a:rPr>
              <a:t>b) Giải quyết vụ việc phá sản thuộc thẩm quyền của Tòa án nhân dân khu vực mà Tòa án nhân dân cấp tỉnh đã nhận đơn khởi kiện, đơn yêu cầu trước ngày 01/7/2025 nhưng chưa thụ lý; (Điểm d khoản 1 Điều 5 Nghị quyết số 01/2025/HĐTP)</a:t>
            </a:r>
          </a:p>
          <a:p>
            <a:pPr algn="just"/>
            <a:r>
              <a:rPr lang="vi-VN" sz="2500">
                <a:solidFill>
                  <a:srgbClr val="080D09"/>
                </a:solidFill>
                <a:latin typeface="+mj-lt"/>
              </a:rPr>
              <a:t>c) Giải quyết vụ việc phá sản và các vụ việc khác mà Tòa án nhân dân cấp huyện đã thụ lý nhưng chưa giải quyết xong; (Điểm đ khoản 1 Điều 5 Nghị quyết số 01/2025/HĐTP)</a:t>
            </a:r>
          </a:p>
          <a:p>
            <a:pPr algn="just"/>
            <a:r>
              <a:rPr lang="vi-VN" sz="2500">
                <a:solidFill>
                  <a:srgbClr val="080D09"/>
                </a:solidFill>
                <a:latin typeface="+mj-lt"/>
              </a:rPr>
              <a:t>d) Giải quyết vụ việc phá sản mà quyết định của Tòa án nhân dân khu vực, Tòa án nhân dân cấp huyện bị hủy để giải quyết lại. (Điểm đ khoản 1 Điều 5 Nghị quyết số 01/2025/HĐTP</a:t>
            </a:r>
          </a:p>
          <a:p>
            <a:pPr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a:solidFill>
                <a:srgbClr val="080D09"/>
              </a:solidFill>
              <a:latin typeface="+mj-lt"/>
            </a:endParaRPr>
          </a:p>
          <a:p>
            <a:pPr algn="just"/>
            <a:endParaRPr lang="vi-VN" sz="2500">
              <a:solidFill>
                <a:srgbClr val="080D09"/>
              </a:solidFill>
              <a:latin typeface="+mj-lt"/>
            </a:endParaRPr>
          </a:p>
        </p:txBody>
      </p:sp>
    </p:spTree>
    <p:extLst>
      <p:ext uri="{BB962C8B-B14F-4D97-AF65-F5344CB8AC3E}">
        <p14:creationId xmlns:p14="http://schemas.microsoft.com/office/powerpoint/2010/main" val="41713414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0858044E-CB44-1A36-717E-732A5B483C3A}"/>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E743EDE6-34DE-A10B-33E8-8D77441BCD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A8FBE894-4421-D158-9686-898D092F65AC}"/>
              </a:ext>
            </a:extLst>
          </p:cNvPr>
          <p:cNvSpPr>
            <a:spLocks noGrp="1"/>
          </p:cNvSpPr>
          <p:nvPr>
            <p:ph type="title"/>
          </p:nvPr>
        </p:nvSpPr>
        <p:spPr>
          <a:xfrm>
            <a:off x="856060" y="73152"/>
            <a:ext cx="10751740" cy="858501"/>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lang="en-US" sz="2900" b="1" dirty="0">
                <a:solidFill>
                  <a:srgbClr val="003366"/>
                </a:solidFill>
                <a:latin typeface="Times New Roman" panose="02020603050405020304" pitchFamily="18" charset="0"/>
                <a:cs typeface="Times New Roman" panose="02020603050405020304" pitchFamily="18" charset="0"/>
              </a:rPr>
              <a:t>2</a:t>
            </a: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 Những quy định mới trong hoạt động tố tụng hình sự </a:t>
            </a:r>
            <a:endParaRPr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DE980AE-F02D-AA70-494E-43BEE4EF05A2}"/>
              </a:ext>
            </a:extLst>
          </p:cNvPr>
          <p:cNvSpPr txBox="1"/>
          <p:nvPr/>
        </p:nvSpPr>
        <p:spPr>
          <a:xfrm>
            <a:off x="669723" y="1004805"/>
            <a:ext cx="11076799" cy="3046283"/>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18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xét</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xử</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sơ</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Tòa</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án</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khu</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vực</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vụ</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lang="en-US" sz="2400" cap="all" dirty="0">
                <a:solidFill>
                  <a:prstClr val="black"/>
                </a:solidFill>
                <a:latin typeface="Times New Roman" panose="02020603050405020304" pitchFamily="18" charset="0"/>
                <a:cs typeface="Times New Roman" panose="02020603050405020304" pitchFamily="18" charset="0"/>
              </a:rPr>
              <a:t>(1) </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kumimoji="0" lang="en-US" sz="2400" b="0" i="0" u="none" strike="noStrike" kern="1200"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ét</a:t>
            </a:r>
            <a:r>
              <a:rPr kumimoji="0" lang="en-US" sz="2400" b="0" i="0" u="none" strike="noStrike" kern="1200"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xử</a:t>
            </a:r>
            <a:r>
              <a:rPr kumimoji="0" lang="en-US" sz="2400" b="0" i="0" u="none" strike="noStrike" kern="1200"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về</a:t>
            </a:r>
            <a:r>
              <a:rPr kumimoji="0" lang="en-US" sz="2400" b="0" i="0" u="none" strike="noStrike" kern="1200"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tội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ít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nghiêm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trọng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tội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nghiêm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trọng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tội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rất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nghiêm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trọng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tội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đặc</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biệt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nghiêm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trọng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có</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mức</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cao</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nhất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khung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do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bộ</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luật</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sự</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quy</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đến</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20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năm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tù</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không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bị</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khống</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chế</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bởi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tội</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phạm</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cụ</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0" i="0" u="none" strike="noStrike" kern="1200" spc="-1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thể</a:t>
            </a:r>
            <a:r>
              <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228600" marR="0" lvl="0" algn="just" defTabSz="914400" rtl="0" eaLnBrk="1" fontAlgn="auto" latinLnBrk="0" hangingPunct="1">
              <a:lnSpc>
                <a:spcPct val="120000"/>
              </a:lnSpc>
              <a:spcBef>
                <a:spcPts val="600"/>
              </a:spcBef>
              <a:spcAft>
                <a:spcPts val="600"/>
              </a:spcAft>
              <a:buClr>
                <a:srgbClr val="346492">
                  <a:lumMod val="60000"/>
                  <a:lumOff val="40000"/>
                </a:srgbClr>
              </a:buClr>
              <a:buSzPct val="160000"/>
              <a:tabLst/>
              <a:defRPr/>
            </a:pPr>
            <a:endPar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077D186E-9E6E-7759-0C49-A870E96B5EB6}"/>
              </a:ext>
            </a:extLst>
          </p:cNvPr>
          <p:cNvGraphicFramePr>
            <a:graphicFrameLocks noGrp="1"/>
          </p:cNvGraphicFramePr>
          <p:nvPr>
            <p:extLst>
              <p:ext uri="{D42A27DB-BD31-4B8C-83A1-F6EECF244321}">
                <p14:modId xmlns:p14="http://schemas.microsoft.com/office/powerpoint/2010/main" val="610986179"/>
              </p:ext>
            </p:extLst>
          </p:nvPr>
        </p:nvGraphicFramePr>
        <p:xfrm>
          <a:off x="967154" y="3429000"/>
          <a:ext cx="10640646" cy="3103626"/>
        </p:xfrm>
        <a:graphic>
          <a:graphicData uri="http://schemas.openxmlformats.org/drawingml/2006/table">
            <a:tbl>
              <a:tblPr firstRow="1" firstCol="1" bandRow="1">
                <a:tableStyleId>{5940675A-B579-460E-94D1-54222C63F5DA}</a:tableStyleId>
              </a:tblPr>
              <a:tblGrid>
                <a:gridCol w="3715135">
                  <a:extLst>
                    <a:ext uri="{9D8B030D-6E8A-4147-A177-3AD203B41FA5}">
                      <a16:colId xmlns:a16="http://schemas.microsoft.com/office/drawing/2014/main" val="3851967295"/>
                    </a:ext>
                  </a:extLst>
                </a:gridCol>
                <a:gridCol w="6925511">
                  <a:extLst>
                    <a:ext uri="{9D8B030D-6E8A-4147-A177-3AD203B41FA5}">
                      <a16:colId xmlns:a16="http://schemas.microsoft.com/office/drawing/2014/main" val="1751911749"/>
                    </a:ext>
                  </a:extLst>
                </a:gridCol>
              </a:tblGrid>
              <a:tr h="2311146">
                <a:tc>
                  <a:txBody>
                    <a:bodyPr/>
                    <a:lstStyle/>
                    <a:p>
                      <a:pPr indent="-635" algn="ctr">
                        <a:lnSpc>
                          <a:spcPct val="100000"/>
                        </a:lnSpc>
                        <a:spcBef>
                          <a:spcPts val="600"/>
                        </a:spcBef>
                        <a:spcAft>
                          <a:spcPts val="600"/>
                        </a:spcAft>
                      </a:pPr>
                      <a:r>
                        <a:rPr lang="en-US" sz="2100">
                          <a:solidFill>
                            <a:srgbClr val="000000"/>
                          </a:solidFill>
                          <a:effectLst/>
                        </a:rPr>
                        <a:t>Bộ luật TTHS năm 2015</a:t>
                      </a:r>
                      <a:endParaRPr lang="en-VN" sz="2100">
                        <a:effectLst/>
                      </a:endParaRPr>
                    </a:p>
                    <a:p>
                      <a:pPr indent="-635" algn="just">
                        <a:lnSpc>
                          <a:spcPct val="100000"/>
                        </a:lnSpc>
                        <a:spcBef>
                          <a:spcPts val="600"/>
                        </a:spcBef>
                        <a:spcAft>
                          <a:spcPts val="600"/>
                        </a:spcAft>
                      </a:pPr>
                      <a:r>
                        <a:rPr lang="en-US" sz="2100">
                          <a:solidFill>
                            <a:srgbClr val="000000"/>
                          </a:solidFill>
                          <a:effectLst/>
                        </a:rPr>
                        <a:t>Tòa án cấp huyện không được xét xử đối với các loại tội phạm:</a:t>
                      </a:r>
                      <a:endParaRPr lang="en-VN" sz="2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indent="-635" algn="just">
                        <a:lnSpc>
                          <a:spcPct val="100000"/>
                        </a:lnSpc>
                        <a:spcBef>
                          <a:spcPts val="600"/>
                        </a:spcBef>
                        <a:spcAft>
                          <a:spcPts val="600"/>
                        </a:spcAft>
                      </a:pPr>
                      <a:r>
                        <a:rPr lang="en-US" sz="2100">
                          <a:solidFill>
                            <a:srgbClr val="000000"/>
                          </a:solidFill>
                          <a:effectLst/>
                        </a:rPr>
                        <a:t>- Các tội xâm phạm an ninh quốc gia;</a:t>
                      </a:r>
                      <a:endParaRPr lang="en-VN" sz="2100">
                        <a:effectLst/>
                      </a:endParaRPr>
                    </a:p>
                    <a:p>
                      <a:pPr indent="-635" algn="just">
                        <a:lnSpc>
                          <a:spcPct val="100000"/>
                        </a:lnSpc>
                        <a:spcBef>
                          <a:spcPts val="600"/>
                        </a:spcBef>
                        <a:spcAft>
                          <a:spcPts val="600"/>
                        </a:spcAft>
                      </a:pPr>
                      <a:r>
                        <a:rPr lang="en-US" sz="2100">
                          <a:solidFill>
                            <a:srgbClr val="000000"/>
                          </a:solidFill>
                          <a:effectLst/>
                        </a:rPr>
                        <a:t>- Các tội phá hoại hòa bình, chống loài người và tội phạm chiến tranh;</a:t>
                      </a:r>
                      <a:endParaRPr lang="en-VN" sz="2100">
                        <a:effectLst/>
                      </a:endParaRPr>
                    </a:p>
                    <a:p>
                      <a:pPr indent="-635" algn="just">
                        <a:lnSpc>
                          <a:spcPct val="100000"/>
                        </a:lnSpc>
                        <a:spcBef>
                          <a:spcPts val="600"/>
                        </a:spcBef>
                        <a:spcAft>
                          <a:spcPts val="600"/>
                        </a:spcAft>
                      </a:pPr>
                      <a:r>
                        <a:rPr lang="en-US" sz="2100">
                          <a:solidFill>
                            <a:srgbClr val="000000"/>
                          </a:solidFill>
                          <a:effectLst/>
                        </a:rPr>
                        <a:t>- Các tội quy định tại các điều 123, 125, 126, 227, 277, 278, 279, 280, 282, 283, 284, 286, 287, 288, 337, 368, 369, 370, 371, 399 và 400 của Bộ luật Hình sự.</a:t>
                      </a:r>
                      <a:endParaRPr lang="en-VN"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16347579"/>
                  </a:ext>
                </a:extLst>
              </a:tr>
              <a:tr h="735137">
                <a:tc>
                  <a:txBody>
                    <a:bodyPr/>
                    <a:lstStyle/>
                    <a:p>
                      <a:pPr indent="-635" algn="ctr">
                        <a:lnSpc>
                          <a:spcPct val="100000"/>
                        </a:lnSpc>
                        <a:spcBef>
                          <a:spcPts val="600"/>
                        </a:spcBef>
                        <a:spcAft>
                          <a:spcPts val="600"/>
                        </a:spcAft>
                      </a:pPr>
                      <a:r>
                        <a:rPr lang="en-US" sz="2100">
                          <a:solidFill>
                            <a:srgbClr val="000000"/>
                          </a:solidFill>
                          <a:effectLst/>
                        </a:rPr>
                        <a:t>Bộ luật TTHS năm 2025</a:t>
                      </a:r>
                      <a:endParaRPr lang="en-VN" sz="2100">
                        <a:effectLst/>
                      </a:endParaRPr>
                    </a:p>
                    <a:p>
                      <a:pPr indent="-635" algn="just">
                        <a:lnSpc>
                          <a:spcPct val="100000"/>
                        </a:lnSpc>
                        <a:spcBef>
                          <a:spcPts val="600"/>
                        </a:spcBef>
                        <a:spcAft>
                          <a:spcPts val="600"/>
                        </a:spcAft>
                      </a:pPr>
                      <a:r>
                        <a:rPr lang="en-US" sz="2100">
                          <a:solidFill>
                            <a:srgbClr val="000000"/>
                          </a:solidFill>
                          <a:effectLst/>
                        </a:rPr>
                        <a:t> </a:t>
                      </a:r>
                      <a:endParaRPr lang="en-VN" sz="2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indent="-635" algn="just">
                        <a:lnSpc>
                          <a:spcPct val="100000"/>
                        </a:lnSpc>
                        <a:spcBef>
                          <a:spcPts val="600"/>
                        </a:spcBef>
                        <a:spcAft>
                          <a:spcPts val="600"/>
                        </a:spcAft>
                      </a:pPr>
                      <a:r>
                        <a:rPr lang="en-US" sz="2100">
                          <a:solidFill>
                            <a:srgbClr val="000000"/>
                          </a:solidFill>
                          <a:effectLst/>
                        </a:rPr>
                        <a:t>Sửa đổi quy định nêu trên, không căn cứ vào loại tội phạm. Chỉ căn cứ vào mức khung hình phạt cao nhất để xác định</a:t>
                      </a:r>
                      <a:endParaRPr lang="en-VN" sz="2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95120888"/>
                  </a:ext>
                </a:extLst>
              </a:tr>
            </a:tbl>
          </a:graphicData>
        </a:graphic>
      </p:graphicFrame>
    </p:spTree>
    <p:extLst>
      <p:ext uri="{BB962C8B-B14F-4D97-AF65-F5344CB8AC3E}">
        <p14:creationId xmlns:p14="http://schemas.microsoft.com/office/powerpoint/2010/main" val="32763726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useBgFill="1">
        <p:nvSpPr>
          <p:cNvPr id="7196" name="Rectangle 719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176" name="Picture 8" descr="Trụ sở mới uy nghi của cơ quan xét xử cao nhất nước CHXHCN Việt Nam | VOV.VN">
            <a:extLst>
              <a:ext uri="{FF2B5EF4-FFF2-40B4-BE49-F238E27FC236}">
                <a16:creationId xmlns:a16="http://schemas.microsoft.com/office/drawing/2014/main" id="{15415866-C844-42C9-B1E7-064843DC4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126" t="-2" r="18987"/>
          <a:stretch/>
        </p:blipFill>
        <p:spPr bwMode="auto">
          <a:xfrm>
            <a:off x="0" y="10"/>
            <a:ext cx="5127251"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198"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31A557C4-A1EE-467F-BDE1-4E226FB8E27F}"/>
              </a:ext>
            </a:extLst>
          </p:cNvPr>
          <p:cNvSpPr/>
          <p:nvPr/>
        </p:nvSpPr>
        <p:spPr>
          <a:xfrm>
            <a:off x="5297762" y="864705"/>
            <a:ext cx="6604678" cy="4824895"/>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KHÁI QUÁT CHUNG</a:t>
            </a:r>
            <a:endParaRPr kumimoji="0" lang="en-US" sz="2000" b="1" i="0" u="none" strike="noStrike" kern="1200" cap="none" spc="0" normalizeH="0" baseline="0" noProof="0" dirty="0">
              <a:ln>
                <a:noFill/>
              </a:ln>
              <a:solidFill>
                <a:srgbClr val="44546A">
                  <a:lumMod val="50000"/>
                </a:srgbClr>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vi-VN" sz="2400" b="0" i="0" u="none" strike="noStrike" kern="1200" spc="0" normalizeH="0" baseline="0" noProof="0" dirty="0">
                <a:ln>
                  <a:noFill/>
                </a:ln>
                <a:solidFill>
                  <a:prstClr val="black"/>
                </a:solidFill>
                <a:effectLst/>
                <a:uLnTx/>
                <a:uFillTx/>
                <a:latin typeface="Times New Roman"/>
                <a:ea typeface="+mn-ea"/>
                <a:cs typeface="+mn-cs"/>
              </a:rPr>
              <a:t>Luật Tổ chức Tòa án nhân dân năm 2024 sửa đổi, bổ sung năm 2025  đã đổi mới cơ cấu, tổ chức và thẩm quyền của Tòa án nhân dân cấp tỉnh và khu vực theo hướng tinh gọn, chuyên sâu, phù hợp với mô hình chính quyền địa phương hai cấp. Đồng thời, các quy định mới trong tố tụng dân sự, hình sự và hành chính </a:t>
            </a:r>
            <a:r>
              <a:rPr lang="en-US" sz="2400" dirty="0" err="1">
                <a:solidFill>
                  <a:prstClr val="black"/>
                </a:solidFill>
                <a:latin typeface="Times New Roman"/>
              </a:rPr>
              <a:t>cũng</a:t>
            </a:r>
            <a:r>
              <a:rPr lang="en-US" sz="2400" dirty="0">
                <a:solidFill>
                  <a:prstClr val="black"/>
                </a:solidFill>
                <a:latin typeface="Times New Roman"/>
              </a:rPr>
              <a:t> </a:t>
            </a:r>
            <a:r>
              <a:rPr kumimoji="0" lang="vi-VN" sz="2400" b="0" i="0" u="none" strike="noStrike" kern="1200" spc="0" normalizeH="0" baseline="0" noProof="0" dirty="0">
                <a:ln>
                  <a:noFill/>
                </a:ln>
                <a:solidFill>
                  <a:prstClr val="black"/>
                </a:solidFill>
                <a:effectLst/>
                <a:uLnTx/>
                <a:uFillTx/>
                <a:latin typeface="Times New Roman"/>
                <a:ea typeface="+mn-ea"/>
                <a:cs typeface="+mn-cs"/>
              </a:rPr>
              <a:t>được </a:t>
            </a:r>
            <a:r>
              <a:rPr kumimoji="0" lang="en-US" sz="2400" b="0" i="0" u="none" strike="noStrike" kern="1200" spc="0" normalizeH="0" baseline="0" noProof="0" dirty="0" err="1">
                <a:ln>
                  <a:noFill/>
                </a:ln>
                <a:solidFill>
                  <a:prstClr val="black"/>
                </a:solidFill>
                <a:effectLst/>
                <a:uLnTx/>
                <a:uFillTx/>
                <a:latin typeface="Times New Roman"/>
                <a:ea typeface="+mn-ea"/>
                <a:cs typeface="+mn-cs"/>
              </a:rPr>
              <a:t>sửa</a:t>
            </a:r>
            <a:r>
              <a:rPr kumimoji="0" lang="en-US" sz="2400" b="0" i="0" u="none" strike="noStrike" kern="1200" spc="0" normalizeH="0" baseline="0" noProof="0" dirty="0">
                <a:ln>
                  <a:noFill/>
                </a:ln>
                <a:solidFill>
                  <a:prstClr val="black"/>
                </a:solidFill>
                <a:effectLst/>
                <a:uLnTx/>
                <a:uFillTx/>
                <a:latin typeface="Times New Roman"/>
                <a:ea typeface="+mn-ea"/>
                <a:cs typeface="+mn-cs"/>
              </a:rPr>
              <a:t> </a:t>
            </a:r>
            <a:r>
              <a:rPr kumimoji="0" lang="en-US" sz="2400" b="0" i="0" u="none" strike="noStrike" kern="1200" spc="0" normalizeH="0" baseline="0" noProof="0" dirty="0" err="1">
                <a:ln>
                  <a:noFill/>
                </a:ln>
                <a:solidFill>
                  <a:prstClr val="black"/>
                </a:solidFill>
                <a:effectLst/>
                <a:uLnTx/>
                <a:uFillTx/>
                <a:latin typeface="Times New Roman"/>
                <a:ea typeface="+mn-ea"/>
                <a:cs typeface="+mn-cs"/>
              </a:rPr>
              <a:t>đổi</a:t>
            </a:r>
            <a:r>
              <a:rPr kumimoji="0" lang="vi-VN" sz="2400" b="0" i="0" u="none" strike="noStrike" kern="1200" spc="0" normalizeH="0" baseline="0" noProof="0" dirty="0">
                <a:ln>
                  <a:noFill/>
                </a:ln>
                <a:solidFill>
                  <a:prstClr val="black"/>
                </a:solidFill>
                <a:effectLst/>
                <a:uLnTx/>
                <a:uFillTx/>
                <a:latin typeface="Times New Roman"/>
                <a:ea typeface="+mn-ea"/>
                <a:cs typeface="+mn-cs"/>
              </a:rPr>
              <a:t> nhằm bảo đảm </a:t>
            </a:r>
            <a:r>
              <a:rPr kumimoji="0" lang="en-US" sz="2400" b="0" i="0" u="none" strike="noStrike" kern="1200" spc="0" normalizeH="0" baseline="0" noProof="0" dirty="0" err="1">
                <a:ln>
                  <a:noFill/>
                </a:ln>
                <a:solidFill>
                  <a:prstClr val="black"/>
                </a:solidFill>
                <a:effectLst/>
                <a:uLnTx/>
                <a:uFillTx/>
                <a:latin typeface="Times New Roman"/>
                <a:ea typeface="+mn-ea"/>
                <a:cs typeface="+mn-cs"/>
              </a:rPr>
              <a:t>việc</a:t>
            </a:r>
            <a:r>
              <a:rPr kumimoji="0" lang="en-US" sz="2400" b="0" i="0" u="none" strike="noStrike" kern="1200" spc="0" normalizeH="0" baseline="0" noProof="0" dirty="0">
                <a:ln>
                  <a:noFill/>
                </a:ln>
                <a:solidFill>
                  <a:prstClr val="black"/>
                </a:solidFill>
                <a:effectLst/>
                <a:uLnTx/>
                <a:uFillTx/>
                <a:latin typeface="Times New Roman"/>
                <a:ea typeface="+mn-ea"/>
                <a:cs typeface="+mn-cs"/>
              </a:rPr>
              <a:t> </a:t>
            </a:r>
            <a:r>
              <a:rPr kumimoji="0" lang="vi-VN" sz="2400" b="0" i="0" u="none" strike="noStrike" kern="1200" spc="0" normalizeH="0" baseline="0" noProof="0" dirty="0">
                <a:ln>
                  <a:noFill/>
                </a:ln>
                <a:solidFill>
                  <a:prstClr val="black"/>
                </a:solidFill>
                <a:effectLst/>
                <a:uLnTx/>
                <a:uFillTx/>
                <a:latin typeface="Times New Roman"/>
                <a:ea typeface="+mn-ea"/>
                <a:cs typeface="+mn-cs"/>
              </a:rPr>
              <a:t>xét xử công bằng, hiệu quả, đáp ứng yêu cầu cải cách tư pháp hiện nay.</a:t>
            </a:r>
          </a:p>
        </p:txBody>
      </p:sp>
    </p:spTree>
    <p:extLst>
      <p:ext uri="{BB962C8B-B14F-4D97-AF65-F5344CB8AC3E}">
        <p14:creationId xmlns:p14="http://schemas.microsoft.com/office/powerpoint/2010/main" val="43793077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004D2B29-93EB-C853-F8D6-7B347F8ADA3F}"/>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59D36C87-3352-EFC4-37F5-8B6E156E2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D9C54B4C-F198-FB9B-47EB-D9DC34985C9E}"/>
              </a:ext>
            </a:extLst>
          </p:cNvPr>
          <p:cNvSpPr>
            <a:spLocks noGrp="1"/>
          </p:cNvSpPr>
          <p:nvPr>
            <p:ph type="title"/>
          </p:nvPr>
        </p:nvSpPr>
        <p:spPr>
          <a:xfrm>
            <a:off x="856060" y="73152"/>
            <a:ext cx="10751740" cy="858501"/>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lang="en-US" sz="2900" b="1" dirty="0">
                <a:solidFill>
                  <a:srgbClr val="003366"/>
                </a:solidFill>
                <a:latin typeface="Times New Roman" panose="02020603050405020304" pitchFamily="18" charset="0"/>
                <a:cs typeface="Times New Roman" panose="02020603050405020304" pitchFamily="18" charset="0"/>
              </a:rPr>
              <a:t>2</a:t>
            </a: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 Những quy định mới trong hoạt động tố tụng hình sự </a:t>
            </a:r>
            <a:endParaRPr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94288F2A-D812-45C7-1735-242484D63C34}"/>
              </a:ext>
            </a:extLst>
          </p:cNvPr>
          <p:cNvSpPr txBox="1"/>
          <p:nvPr/>
        </p:nvSpPr>
        <p:spPr>
          <a:xfrm>
            <a:off x="1" y="1004805"/>
            <a:ext cx="12021014" cy="7245381"/>
          </a:xfrm>
          <a:prstGeom prst="rect">
            <a:avLst/>
          </a:prstGeom>
          <a:noFill/>
        </p:spPr>
        <p:txBody>
          <a:bodyPr wrap="square">
            <a:spAutoFit/>
          </a:bodyPr>
          <a:lstStyle/>
          <a:p>
            <a:pPr marL="0" marR="0" lvl="0" indent="0" algn="l"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18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xét</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xử</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sơ</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Tòa</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án</a:t>
            </a:r>
            <a:r>
              <a:rPr kumimoji="0" lang="en-US" sz="24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khu</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vực</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vụ</a:t>
            </a:r>
            <a:r>
              <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endParaRPr kumimoji="0" lang="en-US" sz="24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28600" marR="0" lvl="0" algn="just" defTabSz="914400" rtl="0" eaLnBrk="1" fontAlgn="auto" latinLnBrk="0" hangingPunct="1">
              <a:spcBef>
                <a:spcPts val="600"/>
              </a:spcBef>
              <a:spcAft>
                <a:spcPts val="600"/>
              </a:spcAft>
              <a:buClr>
                <a:srgbClr val="346492">
                  <a:lumMod val="60000"/>
                  <a:lumOff val="40000"/>
                </a:srgbClr>
              </a:buClr>
              <a:buSzPct val="160000"/>
              <a:tabLst/>
              <a:defRPr/>
            </a:pPr>
            <a:r>
              <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 Tòa án nhân dân khu vực được xét xử đối với vụ án hình sự có bị cáo, bị hại, đương sự ở nước ngoài hoặc tài sản có liên quan đến vụ án ở nước ngoài. (trước đây thuộc thẩm quyền của Tòa án nhân dân cấp tỉnh).</a:t>
            </a:r>
          </a:p>
          <a:p>
            <a:pPr marL="228600" marR="0" lvl="0" algn="just" defTabSz="914400" rtl="0" eaLnBrk="1" fontAlgn="auto" latinLnBrk="0" hangingPunct="1">
              <a:spcBef>
                <a:spcPts val="600"/>
              </a:spcBef>
              <a:spcAft>
                <a:spcPts val="600"/>
              </a:spcAft>
              <a:buClr>
                <a:srgbClr val="346492">
                  <a:lumMod val="60000"/>
                  <a:lumOff val="40000"/>
                </a:srgbClr>
              </a:buClr>
              <a:buSzPct val="160000"/>
              <a:tabLst/>
              <a:defRPr/>
            </a:pPr>
            <a:r>
              <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Liên quan đến bị cáo phạm tội ở nước ngoài, thì khoản 2 Điều 269 BLTTHS năm 2025 cũng quy định trường hợp này thuộc thẩm quyền của Tòa án nhân dân khu vực nơi cư trú cuối cùng của bị cáo. Tuy nhiên, nếu không xác định được nơi cư trú thì Chánh án Tòa án nhân dân tối cao quyết định:</a:t>
            </a:r>
          </a:p>
          <a:p>
            <a:pPr marL="228600" marR="0" lvl="0" algn="just" defTabSz="914400" rtl="0" eaLnBrk="1" fontAlgn="auto" latinLnBrk="0" hangingPunct="1">
              <a:spcBef>
                <a:spcPts val="600"/>
              </a:spcBef>
              <a:spcAft>
                <a:spcPts val="600"/>
              </a:spcAft>
              <a:buClr>
                <a:srgbClr val="346492">
                  <a:lumMod val="60000"/>
                  <a:lumOff val="40000"/>
                </a:srgbClr>
              </a:buClr>
              <a:buSzPct val="160000"/>
              <a:tabLst/>
              <a:defRPr/>
            </a:pPr>
            <a:r>
              <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 Giao cho Tòa án khu vực thuộc TAND Thành phố Hà Nội hoặc;</a:t>
            </a:r>
          </a:p>
          <a:p>
            <a:pPr marL="228600" marR="0" lvl="0" algn="just" defTabSz="914400" rtl="0" eaLnBrk="1" fontAlgn="auto" latinLnBrk="0" hangingPunct="1">
              <a:spcBef>
                <a:spcPts val="600"/>
              </a:spcBef>
              <a:spcAft>
                <a:spcPts val="600"/>
              </a:spcAft>
              <a:buClr>
                <a:srgbClr val="346492">
                  <a:lumMod val="60000"/>
                  <a:lumOff val="40000"/>
                </a:srgbClr>
              </a:buClr>
              <a:buSzPct val="160000"/>
              <a:tabLst/>
              <a:defRPr/>
            </a:pPr>
            <a:r>
              <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(ii) Giao cho Tòa án khu vực thuộc TAND Thành phố Hồ Chí Minh hoặc;</a:t>
            </a:r>
          </a:p>
          <a:p>
            <a:pPr marL="228600" marR="0" lvl="0" algn="just" defTabSz="914400" rtl="0" eaLnBrk="1" fontAlgn="auto" latinLnBrk="0" hangingPunct="1">
              <a:spcBef>
                <a:spcPts val="600"/>
              </a:spcBef>
              <a:spcAft>
                <a:spcPts val="600"/>
              </a:spcAft>
              <a:buClr>
                <a:srgbClr val="346492">
                  <a:lumMod val="60000"/>
                  <a:lumOff val="40000"/>
                </a:srgbClr>
              </a:buClr>
              <a:buSzPct val="160000"/>
              <a:tabLst/>
              <a:defRPr/>
            </a:pPr>
            <a:r>
              <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(iii) Giao cho Tòa án khu vực thuộc TAND Thành phố Đà Nẵng.</a:t>
            </a:r>
          </a:p>
          <a:p>
            <a:pPr marL="228600" marR="0" lvl="0" algn="just" defTabSz="914400" rtl="0" eaLnBrk="1" fontAlgn="auto" latinLnBrk="0" hangingPunct="1">
              <a:lnSpc>
                <a:spcPct val="120000"/>
              </a:lnSpc>
              <a:spcBef>
                <a:spcPts val="600"/>
              </a:spcBef>
              <a:spcAft>
                <a:spcPts val="600"/>
              </a:spcAft>
              <a:buClr>
                <a:srgbClr val="346492">
                  <a:lumMod val="60000"/>
                  <a:lumOff val="40000"/>
                </a:srgbClr>
              </a:buClr>
              <a:buSzPct val="160000"/>
              <a:tabLst/>
              <a:defRPr/>
            </a:pPr>
            <a:endParaRPr kumimoji="0" lang="vi-VN"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228600" marR="0" lvl="0" algn="just" defTabSz="914400" rtl="0" eaLnBrk="1" fontAlgn="auto" latinLnBrk="0" hangingPunct="1">
              <a:lnSpc>
                <a:spcPct val="120000"/>
              </a:lnSpc>
              <a:spcBef>
                <a:spcPts val="600"/>
              </a:spcBef>
              <a:spcAft>
                <a:spcPts val="600"/>
              </a:spcAft>
              <a:buClr>
                <a:srgbClr val="346492">
                  <a:lumMod val="60000"/>
                  <a:lumOff val="40000"/>
                </a:srgbClr>
              </a:buClr>
              <a:buSzPct val="160000"/>
              <a:tabLst/>
              <a:defRPr/>
            </a:pPr>
            <a:endPar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228600" marR="0" lvl="0" algn="just" defTabSz="914400" rtl="0" eaLnBrk="1" fontAlgn="auto" latinLnBrk="0" hangingPunct="1">
              <a:lnSpc>
                <a:spcPct val="120000"/>
              </a:lnSpc>
              <a:spcBef>
                <a:spcPts val="600"/>
              </a:spcBef>
              <a:spcAft>
                <a:spcPts val="600"/>
              </a:spcAft>
              <a:buClr>
                <a:srgbClr val="346492">
                  <a:lumMod val="60000"/>
                  <a:lumOff val="40000"/>
                </a:srgbClr>
              </a:buClr>
              <a:buSzPct val="160000"/>
              <a:tabLst/>
              <a:defRPr/>
            </a:pPr>
            <a:endParaRPr kumimoji="0" lang="en-US" sz="2400" b="0" i="0" u="none" strike="noStrike" kern="1200" spc="-1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54441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EF504EEF-682D-520D-032D-53221500FB70}"/>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41E754E4-4A1D-1711-03B4-3CE7D6AA6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0B5599-18E8-E93F-5363-218127EEB8D5}"/>
              </a:ext>
            </a:extLst>
          </p:cNvPr>
          <p:cNvSpPr>
            <a:spLocks noGrp="1"/>
          </p:cNvSpPr>
          <p:nvPr>
            <p:ph type="title"/>
          </p:nvPr>
        </p:nvSpPr>
        <p:spPr>
          <a:xfrm>
            <a:off x="856060" y="73152"/>
            <a:ext cx="10751740" cy="1194816"/>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F961A53-1651-1BD1-1369-00D49B19FEAE}"/>
              </a:ext>
            </a:extLst>
          </p:cNvPr>
          <p:cNvSpPr txBox="1"/>
          <p:nvPr/>
        </p:nvSpPr>
        <p:spPr>
          <a:xfrm>
            <a:off x="1049938" y="1470767"/>
            <a:ext cx="10432147" cy="4371902"/>
          </a:xfrm>
          <a:prstGeom prst="rect">
            <a:avLst/>
          </a:prstGeom>
          <a:noFill/>
        </p:spPr>
        <p:txBody>
          <a:bodyPr wrap="square">
            <a:spAutoFit/>
          </a:bodyPr>
          <a:lstStyle/>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xét</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xử</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sơ</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Tòa</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án</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tỉnh</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a:pP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lang="en-US" sz="2200" dirty="0">
                <a:solidFill>
                  <a:prstClr val="black"/>
                </a:solidFill>
                <a:latin typeface="Times New Roman" panose="02020603050405020304" pitchFamily="18" charset="0"/>
                <a:cs typeface="Times New Roman" panose="02020603050405020304" pitchFamily="18" charset="0"/>
              </a:rPr>
              <a:t>V</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ụ</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sự</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khung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phạt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do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sự</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chung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thân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tử</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a:pP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lang="en-US" sz="2200" dirty="0">
                <a:solidFill>
                  <a:prstClr val="black"/>
                </a:solidFill>
                <a:latin typeface="Times New Roman" panose="02020603050405020304" pitchFamily="18" charset="0"/>
                <a:cs typeface="Times New Roman" panose="02020603050405020304" pitchFamily="18" charset="0"/>
              </a:rPr>
              <a:t>V</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ụ</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sự</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thuộc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khu</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vực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nhưng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phức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tạp</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liên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ngành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dư</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đặc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biệt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tâm</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a:pP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lang="en-US" sz="2200" dirty="0">
                <a:solidFill>
                  <a:prstClr val="black"/>
                </a:solidFill>
                <a:latin typeface="Times New Roman" panose="02020603050405020304" pitchFamily="18" charset="0"/>
                <a:cs typeface="Times New Roman" panose="02020603050405020304" pitchFamily="18" charset="0"/>
              </a:rPr>
              <a:t>V</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ụ</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mà</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ảnh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hưởng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ngoại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a:pP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lang="en-US" sz="2200" dirty="0">
                <a:solidFill>
                  <a:prstClr val="black"/>
                </a:solidFill>
                <a:latin typeface="Times New Roman" panose="02020603050405020304" pitchFamily="18" charset="0"/>
                <a:cs typeface="Times New Roman" panose="02020603050405020304" pitchFamily="18" charset="0"/>
              </a:rPr>
              <a:t>V</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ụ</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mà</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phạm</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đạo</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chốt</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tỉnh</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trở</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sắc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hoặc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uy</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cao</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tộc</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thiểu</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0" i="0" u="none" strike="noStrike" kern="1200"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số</a:t>
            </a:r>
            <a:r>
              <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9634399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E0534199-5024-6211-EADB-E5A0E90662F7}"/>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E509D53F-923B-C807-CAF4-DF8FC41D1D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00BCB764-FE71-8890-AC37-0C4411BE601F}"/>
              </a:ext>
            </a:extLst>
          </p:cNvPr>
          <p:cNvSpPr>
            <a:spLocks noGrp="1"/>
          </p:cNvSpPr>
          <p:nvPr>
            <p:ph type="title"/>
          </p:nvPr>
        </p:nvSpPr>
        <p:spPr>
          <a:xfrm>
            <a:off x="856060" y="73152"/>
            <a:ext cx="10751740" cy="1194816"/>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BF156DD6-A139-DF69-7506-18FB11B8070B}"/>
              </a:ext>
            </a:extLst>
          </p:cNvPr>
          <p:cNvSpPr txBox="1"/>
          <p:nvPr/>
        </p:nvSpPr>
        <p:spPr>
          <a:xfrm>
            <a:off x="267629" y="1470767"/>
            <a:ext cx="11214457" cy="5398850"/>
          </a:xfrm>
          <a:prstGeom prst="rect">
            <a:avLst/>
          </a:prstGeom>
          <a:noFill/>
        </p:spPr>
        <p:txBody>
          <a:bodyPr wrap="square">
            <a:spAutoFit/>
          </a:bodyPr>
          <a:lstStyle/>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xét</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xử</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sơ</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Tòa</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án</a:t>
            </a:r>
            <a:r>
              <a:rPr kumimoji="0" lang="en-US"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tỉnh</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Như vậy, thẩm quyền xét xử sơ thẩm của Tòa án nhân dân cấp tỉnh đã được quy định rõ hơn. Đặc biệt, BLTTHS năm 2025 đã bỏ quy định nếu vụ án mà có bị cáo là Thẩm phán, Kiểm sát viên, Điều tra viên cũng không phải là điều kiện bắt buộc thuộc thẩm quyền xét xử sơ thẩm của Tòa án cấp tỉnh. </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Ví dụ: vụ án có nhiều tình tiết phức tạp khó đánh giá, thống nhất về tính chất vụ án =  có nhiều tình tiết phức tạp, liên quan đến nhiều cấp, nhiều ngành, dư luận xã hội đặc biệt quan tâm.</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Ví dụ: xác định đối tượng phạm tội là lãnh đạo chủ chốt từ cấp tỉnh trở lên – trước đây xác định từ cấp huyện.</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Thẩm quyền xét xử của Tòa án quân sự được giữ nguyên.</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290457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D8D105FA-5C53-D77A-11EF-F5DC21AA152B}"/>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0B1DBB34-3452-28A4-91CC-70CA1346F5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CE40F6FC-1195-90F2-BD6E-38A1F4A8CCFD}"/>
              </a:ext>
            </a:extLst>
          </p:cNvPr>
          <p:cNvSpPr>
            <a:spLocks noGrp="1"/>
          </p:cNvSpPr>
          <p:nvPr>
            <p:ph type="title"/>
          </p:nvPr>
        </p:nvSpPr>
        <p:spPr>
          <a:xfrm>
            <a:off x="856060" y="73152"/>
            <a:ext cx="10751740" cy="930458"/>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07EF173-1EA1-0797-8429-53D3B3B38C49}"/>
              </a:ext>
            </a:extLst>
          </p:cNvPr>
          <p:cNvSpPr txBox="1"/>
          <p:nvPr/>
        </p:nvSpPr>
        <p:spPr>
          <a:xfrm>
            <a:off x="306993" y="1373046"/>
            <a:ext cx="11574966" cy="6695616"/>
          </a:xfrm>
          <a:prstGeom prst="rect">
            <a:avLst/>
          </a:prstGeom>
          <a:noFill/>
        </p:spPr>
        <p:txBody>
          <a:bodyPr wrap="square">
            <a:spAutoFit/>
          </a:bodyPr>
          <a:lstStyle/>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xét</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xử</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sơ</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thẩm</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Tòa</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án</a:t>
            </a:r>
            <a:r>
              <a:rPr kumimoji="0" lang="en-US" sz="2200" b="1" i="0"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tòa</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án</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tỉnh</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sơ</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1"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sz="2200" b="1" i="1"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Chú ý: liên quan đến nội dung này, hiện nay Tòa án nhân dân tối cao đang phối hợp cùng Viện kiểm sát nhân dân tối cao nghiên cứu, xây dựng Thông tư liên tịch “Quy định về thẩm quyền xét xử sơ thẩm vụ án hình sự của Tòa án nhân dân cấp tỉnh và phối hợp chuyển vụ án trong giai đoạn xét xử theo quy định của Bộ luật Tố tụng hình sự”.  </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Thẩm</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xét</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200" b="1" i="0" u="none" strike="noStrike" kern="1200" cap="all"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xử</a:t>
            </a:r>
            <a:r>
              <a:rPr kumimoji="0" lang="en-US" sz="2200" b="1"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en-US" sz="2200" b="1" cap="all" dirty="0">
                <a:solidFill>
                  <a:prstClr val="black"/>
                </a:solidFill>
                <a:latin typeface="Times New Roman" panose="02020603050405020304" pitchFamily="18" charset="0"/>
                <a:cs typeface="Times New Roman" panose="02020603050405020304" pitchFamily="18" charset="0"/>
              </a:rPr>
              <a:t>PHÚC ThẨM CỦA TOÀ ÁN NHÂN DÂN CẤP TỈNH:</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en-US" sz="2200" i="0" u="none" strike="noStrike" kern="1200" cap="all"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TAND </a:t>
            </a:r>
            <a:r>
              <a:rPr kumimoji="0" lang="en-US" sz="220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cấp tỉnh có thẩm quyền xét xử phúc thẩm các bản án, quyết định của TAND khu vực có kháng cáo, kháng nghị (thưo khoản 1 Điều 244 BLTTHS sđ,bs 2025)</a:t>
            </a:r>
            <a:endParaRPr kumimoji="0" lang="vi-VN" sz="220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9659192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4F4FC116-EB2D-57A8-642E-B284392679A9}"/>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B404C608-A06E-3426-0E07-6B830ADD7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A7FDE11A-73E2-85EC-8134-0E097A307DAC}"/>
              </a:ext>
            </a:extLst>
          </p:cNvPr>
          <p:cNvSpPr>
            <a:spLocks noGrp="1"/>
          </p:cNvSpPr>
          <p:nvPr>
            <p:ph type="title"/>
          </p:nvPr>
        </p:nvSpPr>
        <p:spPr>
          <a:xfrm>
            <a:off x="856060" y="73152"/>
            <a:ext cx="10751740" cy="930458"/>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A8643D45-A592-19F7-D487-26E82B828D2A}"/>
              </a:ext>
            </a:extLst>
          </p:cNvPr>
          <p:cNvSpPr txBox="1"/>
          <p:nvPr/>
        </p:nvSpPr>
        <p:spPr>
          <a:xfrm>
            <a:off x="306993" y="1373046"/>
            <a:ext cx="11574966" cy="8163710"/>
          </a:xfrm>
          <a:prstGeom prst="rect">
            <a:avLst/>
          </a:prstGeom>
          <a:noFill/>
        </p:spPr>
        <p:txBody>
          <a:bodyPr wrap="square">
            <a:spAutoFit/>
          </a:bodyPr>
          <a:lstStyle/>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1" i="0" u="none" strike="noStrike" kern="1200"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Điều 3 Dự thảo Thông tin liên tịch giải thích về một số từ ngữ như sau:</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Vụ án hình sự “có nhiều tình tiết phức tạp, liên quan đến nhiều cấp, nhiều ngành, dư luận xã hội đặc biệt quan tâm” là vụ án thuộc các trường hợp sau đây:</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Vụ án về tội phạm đặc biệt nghiêm trọng mà hành vi phạm tội được thực hiện tại nhiều địa phương trên phạm vi địa phận tỉnh, thành phố khác nhau;</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Quy định của pháp luật về những vấn đề cần giải quyết trong vụ án chưa rõ ràng, chưa được hướng dẫn áp dụng thống nhất;</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Việc đánh giá chứng cứ, áp dụng pháp luật có nhiều ý kiến khác nhau;</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đ) Việc giải quyết vụ án liên quan đến lợi ích công cộng, lợi ích của Nhà nước, bảo vệ quyền con người, quyền công dân được dư luận xã hội đặc biệt quan tâm.</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 Hành vi phạm tội xảy ra ở nhiều ngành nghề, lĩnh vực khác nhau.</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g) Vụ án thuộc diện Ban Chỉ đạo Trung ương về phòng, chống tham nhũng, lãng phí, tiêu cực theo dõi, chỉ đạo.</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671157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8E97F69A-2E4E-BAAA-CBDA-4756DF13054E}"/>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883EE59F-34A0-40AB-1ED0-D9C1E24004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71CE41E-3F59-7C75-1B13-6B9741F527A4}"/>
              </a:ext>
            </a:extLst>
          </p:cNvPr>
          <p:cNvSpPr>
            <a:spLocks noGrp="1"/>
          </p:cNvSpPr>
          <p:nvPr>
            <p:ph type="title"/>
          </p:nvPr>
        </p:nvSpPr>
        <p:spPr>
          <a:xfrm>
            <a:off x="856060" y="73152"/>
            <a:ext cx="10751740" cy="930458"/>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ED52EA7-3804-5849-9896-78B4F8E6DBAA}"/>
              </a:ext>
            </a:extLst>
          </p:cNvPr>
          <p:cNvSpPr txBox="1"/>
          <p:nvPr/>
        </p:nvSpPr>
        <p:spPr>
          <a:xfrm>
            <a:off x="201881" y="1076762"/>
            <a:ext cx="11817532" cy="7447616"/>
          </a:xfrm>
          <a:prstGeom prst="rect">
            <a:avLst/>
          </a:prstGeom>
          <a:noFill/>
        </p:spPr>
        <p:txBody>
          <a:bodyPr wrap="square">
            <a:spAutoFit/>
          </a:bodyPr>
          <a:lstStyle/>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1" i="0" u="none" strike="noStrike" kern="1200"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Điều 3 Dự thảo Thông tin liên tịch giải thích về một số từ ngữ như sau:</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“Vụ án mà khi xử lý có ảnh hưởng đến chính trị, đối ngoại” là vụ án mà hành vi phạm tội gây hậu quả nghiêm trọng về chính trị, xã hội, đối ngoại của tỉnh, thành phố, bị các thế lực thù địch, cơ hội chính trị lợi dụng tiến hành các hoạt động chống phá.</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“Cán bộ lãnh đạo chủ chốt từ cấp tỉnh trở lên” là người giữ chức vụ lãnh đạo, quản lý từ cấp phó trở lên của Hội đồng nhân dân, Ủy ban nhân dân, Mặt trận Tổ quốc Việt Nam cấp tỉnh; bí thư, phó bí thư cấp ủy cấp tỉnh² trở lên, thứ trưởng và tương đương thứ trưởng trở lên tại các bộ, cơ quan ngang bộ, cơ quan thuộc Chính phủ và tương đương, các chức danh thuộc diện Bộ Chính trị, Ban Bí thư quản lý”</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“Người có chức sắc trong tôn giáo” là người được phong phẩm hoặc suy cử làm hòa thượng, thượng tọa, ni trưởng, ni sư của Giáo hội Phật giáo Việt Nam; mục sư của các tổ chức Tin lành; phối sư trở lên của các Hội thánh Cao đài; giảng sư trở lên của Tịnh độ Cư sỹ Phật hội Việt Nam và các phẩm vị tương đương của tổ chức tôn giáo khác.</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“Người có uy tín cao trong dân tộc thiểu số” là người gắn bó mật thiết với đồng bào dân tộc thiểu số, có khả năng quy tụ, tập hợp, được đông đảo đồng bào dân tộc thiểu số tin tưởng, nghe và làm theo.</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862413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279AC987-FC19-6E94-DD19-6288974BD6C7}"/>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5EA5957D-BF5D-FCE7-6084-6EA386242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51665CD6-7775-C11A-A589-2373CCDFC715}"/>
              </a:ext>
            </a:extLst>
          </p:cNvPr>
          <p:cNvSpPr>
            <a:spLocks noGrp="1"/>
          </p:cNvSpPr>
          <p:nvPr>
            <p:ph type="title"/>
          </p:nvPr>
        </p:nvSpPr>
        <p:spPr>
          <a:xfrm>
            <a:off x="856060" y="73152"/>
            <a:ext cx="10751740" cy="1194816"/>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F697E0C0-4A7E-0170-BC5C-74E2F0B3C0DC}"/>
              </a:ext>
            </a:extLst>
          </p:cNvPr>
          <p:cNvSpPr txBox="1"/>
          <p:nvPr/>
        </p:nvSpPr>
        <p:spPr>
          <a:xfrm>
            <a:off x="0" y="1470767"/>
            <a:ext cx="12192000" cy="7011599"/>
          </a:xfrm>
          <a:prstGeom prst="rect">
            <a:avLst/>
          </a:prstGeom>
          <a:noFill/>
        </p:spPr>
        <p:txBody>
          <a:bodyPr wrap="square">
            <a:spAutoFit/>
          </a:bodyPr>
          <a:lstStyle/>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1"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Thẩm quyền giải quyết theo thủ tục giám đốc thẩm, tái thẩm</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Theo BLTTHS năm 2015 thì Tòa án nhân dân cấp cao và Tòa án nhân dân tối cao mới có thẩm quyền giải quyết vụ án theo thủ tục giám đốc thẩm, tái thẩm. Tuy nhiên, hiện nay khi tổ chức Tòa án không còn Tòa án nhân dân cấp cao thì thẩm quyền này đã được giao cho Tòa án nhân dân cấp tỉnh cũng có quyền giải quyết. Cụ thể:</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1"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Về thẩm quyền kháng nghị theo thủ tục giám đốc thẩm, tái thẩm</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Viện trưởng Viện kiểm sát nhân dân cấp tỉnh và Chánh án Tòa án nhân dân cấp tỉnh có thẩm quyền giám đốc thẩm đối với bản án có hiệu lực pháp luật của Tòa án nhân dân khu vực trong phạm vi tỉnh, thành phố. </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Chánh án Tòa án nhân dân tối cao, Viện trưởng Viện kiểm sát nhân dân tối cao có quyền kháng nghị theo thủ tục giám đốc thẩm bản án, quyết định đã có hiệu lực pháp luật của: (1) Tòa Phúc thẩm Tòa án nhân dân tối cao, (2) Tòa án nhân dân cấp tỉnh; (3) bản án, quyết định đã có hiệu lực pháp luật của Tòa án khác khi xét thấy cần thiết, trừ quyết định của Hội đồng Thẩm phán Tòa án nhân dân tối cao.</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6691161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05CDE30E-69B7-B490-71AC-FEC0BF4BC11C}"/>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9800CC28-C1C4-8100-8209-A832183CA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F78923F1-3DEE-6EFB-59F8-FFF30073FBDB}"/>
              </a:ext>
            </a:extLst>
          </p:cNvPr>
          <p:cNvSpPr>
            <a:spLocks noGrp="1"/>
          </p:cNvSpPr>
          <p:nvPr>
            <p:ph type="title"/>
          </p:nvPr>
        </p:nvSpPr>
        <p:spPr>
          <a:xfrm>
            <a:off x="856060" y="73152"/>
            <a:ext cx="10751740" cy="1194816"/>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F691552-24E2-591D-2142-054DC7FB971F}"/>
              </a:ext>
            </a:extLst>
          </p:cNvPr>
          <p:cNvSpPr txBox="1"/>
          <p:nvPr/>
        </p:nvSpPr>
        <p:spPr>
          <a:xfrm>
            <a:off x="0" y="1470767"/>
            <a:ext cx="12192000" cy="7011599"/>
          </a:xfrm>
          <a:prstGeom prst="rect">
            <a:avLst/>
          </a:prstGeom>
          <a:noFill/>
        </p:spPr>
        <p:txBody>
          <a:bodyPr wrap="square">
            <a:spAutoFit/>
          </a:bodyPr>
          <a:lstStyle/>
          <a:p>
            <a:pPr marL="0" marR="0" lvl="0" indent="0" algn="just" defTabSz="914400" rtl="0" eaLnBrk="1" fontAlgn="auto" latinLnBrk="0" hangingPunct="1">
              <a:lnSpc>
                <a:spcPct val="120000"/>
              </a:lnSpc>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1"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Thẩm quyền giải quyết theo thủ tục giám đốc thẩm, tái thẩm</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Theo BLTTHS năm 2015 thì Tòa án nhân dân cấp cao và Tòa án nhân dân tối cao mới có thẩm quyền giải quyết vụ án theo thủ tục giám đốc thẩm, tái thẩm. Tuy nhiên, hiện nay khi tổ chức Tòa án không còn Tòa án nhân dân cấp cao thì thẩm quyền này đã được giao cho Tòa án nhân dân cấp tỉnh cũng có quyền giải quyết. Cụ thể:</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1"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Về thẩm quyền kháng nghị theo thủ tục giám đốc thẩm, tái thẩm</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Viện trưởng Viện kiểm sát nhân dân cấp tỉnh và Chánh án Tòa án nhân dân cấp tỉnh có thẩm quyền giám đốc thẩm đối với bản án có hiệu lực pháp luật của Tòa án nhân dân khu vực trong phạm vi tỉnh, thành phố. </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Chánh án Tòa án nhân dân tối cao, Viện trưởng Viện kiểm sát nhân dân tối cao có quyền kháng nghị theo thủ tục giám đốc thẩm bản án, quyết định đã có hiệu lực pháp luật của: (1) Tòa Phúc thẩm Tòa án nhân dân tối cao, (2) Tòa án nhân dân cấp tỉnh; (3) bản án, quyết định đã có hiệu lực pháp luật của Tòa án khác khi xét thấy cần thiết, trừ quyết định của Hội đồng Thẩm phán Tòa án nhân dân tối cao.</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6806069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F965EC6C-292C-68B0-065C-89171151F150}"/>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F7CAC0D0-359B-5F11-9059-4C1562AAD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DCD2D2B1-826D-1E91-7C21-757A34CAD2A4}"/>
              </a:ext>
            </a:extLst>
          </p:cNvPr>
          <p:cNvSpPr>
            <a:spLocks noGrp="1"/>
          </p:cNvSpPr>
          <p:nvPr>
            <p:ph type="title"/>
          </p:nvPr>
        </p:nvSpPr>
        <p:spPr>
          <a:xfrm>
            <a:off x="856060" y="73152"/>
            <a:ext cx="10751740" cy="1194816"/>
          </a:xfrm>
        </p:spPr>
        <p:style>
          <a:lnRef idx="1">
            <a:schemeClr val="accent6"/>
          </a:lnRef>
          <a:fillRef idx="2">
            <a:schemeClr val="accent6"/>
          </a:fillRef>
          <a:effectRef idx="1">
            <a:schemeClr val="accent6"/>
          </a:effectRef>
          <a:fontRef idx="minor">
            <a:schemeClr val="dk1"/>
          </a:fontRef>
        </p:style>
        <p:txBody>
          <a:bodyPr/>
          <a:lstStyle/>
          <a:p>
            <a:pPr algn="ctr">
              <a:defRPr sz="2800" b="1">
                <a:solidFill>
                  <a:srgbClr val="003366"/>
                </a:solidFill>
              </a:defRPr>
            </a:pPr>
            <a:r>
              <a:rPr kumimoji="0" lang="en-US" sz="2900" b="1" i="0" u="none" strike="noStrike" kern="1200" cap="none" spc="0" normalizeH="0" baseline="0" noProof="0" dirty="0">
                <a:ln>
                  <a:noFill/>
                </a:ln>
                <a:solidFill>
                  <a:srgbClr val="003366"/>
                </a:solidFill>
                <a:effectLst/>
                <a:uLnTx/>
                <a:uFillTx/>
                <a:latin typeface="Times New Roman" panose="02020603050405020304" pitchFamily="18" charset="0"/>
                <a:ea typeface="+mn-ea"/>
                <a:cs typeface="Times New Roman" panose="02020603050405020304" pitchFamily="18" charset="0"/>
              </a:rPr>
              <a:t>2. Những quy định mới trong hoạt động tố tụng hình sự </a:t>
            </a: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7579B2C8-C575-CC1E-2B62-A93F4BC1E749}"/>
              </a:ext>
            </a:extLst>
          </p:cNvPr>
          <p:cNvSpPr txBox="1"/>
          <p:nvPr/>
        </p:nvSpPr>
        <p:spPr>
          <a:xfrm>
            <a:off x="0" y="1470767"/>
            <a:ext cx="12192000" cy="6266780"/>
          </a:xfrm>
          <a:prstGeom prst="rect">
            <a:avLst/>
          </a:prstGeom>
          <a:noFill/>
        </p:spPr>
        <p:txBody>
          <a:bodyPr wrap="square">
            <a:spAutoFit/>
          </a:bodyPr>
          <a:lstStyle/>
          <a:p>
            <a:pPr marL="0" marR="0" lvl="0" indent="0" algn="just" defTabSz="914400" rtl="0" eaLnBrk="1" fontAlgn="auto" latinLnBrk="0" hangingPunct="1">
              <a:spcBef>
                <a:spcPts val="1000"/>
              </a:spcBef>
              <a:spcAft>
                <a:spcPts val="0"/>
              </a:spcAft>
              <a:buClr>
                <a:srgbClr val="346492">
                  <a:lumMod val="60000"/>
                  <a:lumOff val="40000"/>
                </a:srgbClr>
              </a:buClr>
              <a:buSzPct val="160000"/>
              <a:buFont typeface="Arial" panose="020B0604020202020204" pitchFamily="34" charset="0"/>
              <a:buNone/>
              <a:tabLst/>
              <a:defRPr sz="2000">
                <a:latin typeface="Times New Roman"/>
              </a:defRPr>
            </a:pPr>
            <a:r>
              <a:rPr kumimoji="0" lang="en-US" b="1" i="1" u="none" strike="noStrike" kern="1200" cap="all"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Thẩm quyền giải quyết theo thủ tục giám đốc thẩm, tái thẩm</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1"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Về xét xử giám đốc thẩm </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Hội đồng toàn thể Thẩm phán TAND tối cao: Giám đốc thẩm các vụ án phức tạp hoặc có ý kiến không thống nhất của Hội đồng 5 Thẩm phán. Phiên tòa phải có ít nhất 2/3 thành viên tham gia, do Chánh án TAND tối cao chủ tọa. Quyết định phải được quá nửa số thành viên tán thành; nếu không đạt, phải hoãn và mở lại trong 30 ngày.</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Ủy ban Thẩm phán Tòa án quân sự trung ương: Giám đốc thẩm án của Tòa án quân sự cấp dưới bị kháng nghị. Thành phần và thủ tục tương tự: ít nhất 2/3 tham dự, quá nửa tán thành, hoãn và xét xử lại trong 30 ngày nếu không đạt.</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Ủy ban Thẩm phán TAND cấp tỉnh: Giám đốc thẩm án, quyết định của TAND khu vực bị kháng nghị, thực hiện theo quy trình tương tự như trên.</a:t>
            </a:r>
          </a:p>
          <a:p>
            <a:pPr marR="0" lvl="0" algn="just" defTabSz="914400" rtl="0" eaLnBrk="1" fontAlgn="auto" latinLnBrk="0" hangingPunct="1">
              <a:spcBef>
                <a:spcPts val="1000"/>
              </a:spcBef>
              <a:spcAft>
                <a:spcPts val="0"/>
              </a:spcAft>
              <a:buClr>
                <a:srgbClr val="346492">
                  <a:lumMod val="60000"/>
                  <a:lumOff val="40000"/>
                </a:srgbClr>
              </a:buClr>
              <a:buSzPct val="160000"/>
              <a:tabLst/>
              <a:defRPr/>
            </a:pPr>
            <a:r>
              <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Trường hợp trùng thẩm quyền: Nếu bản án, quyết định bị kháng nghị thuộc thẩm quyền giám đốc thẩm của nhiều cấp, thì Hội đồng Thẩm phán TAND tối cao sẽ giám đốc thẩm toàn bộ vụ án.</a:t>
            </a: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vi-VN"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R="0" lvl="0" algn="just" defTabSz="914400" rtl="0" eaLnBrk="1" fontAlgn="auto" latinLnBrk="0" hangingPunct="1">
              <a:lnSpc>
                <a:spcPct val="120000"/>
              </a:lnSpc>
              <a:spcBef>
                <a:spcPts val="1000"/>
              </a:spcBef>
              <a:spcAft>
                <a:spcPts val="0"/>
              </a:spcAft>
              <a:buClr>
                <a:srgbClr val="346492">
                  <a:lumMod val="60000"/>
                  <a:lumOff val="40000"/>
                </a:srgbClr>
              </a:buClr>
              <a:buSzPct val="160000"/>
              <a:tabLst/>
              <a:defRPr/>
            </a:pPr>
            <a:endParaRPr kumimoji="0" lang="en-US" sz="2200" b="0" i="0" u="none" strike="noStrike" kern="1200"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1324022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F6872E9A-8681-6F37-F63C-AA3242B4D3A3}"/>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580FCE4C-7A96-065C-52E0-24AE02F5C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B1FEC541-E8B4-8723-FCDD-CD8550B2257F}"/>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83E4A383-A060-C4B1-ABA7-A67B588696A3}"/>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C2B5C16B-79B7-4B71-6CD8-5850ACB3F6F5}"/>
              </a:ext>
            </a:extLst>
          </p:cNvPr>
          <p:cNvSpPr txBox="1"/>
          <p:nvPr/>
        </p:nvSpPr>
        <p:spPr>
          <a:xfrm>
            <a:off x="487680" y="2016679"/>
            <a:ext cx="5608321" cy="39395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Ngày 25/6/2025, tại kỳ họp thứ 9, khóa XV Quốc hội đã thông qua Luật số 85/2025/QH15 sửa đổi, bổ sung một số điều của Bộ luật Tố tụng dân sự, Luật Tố tụng hành chính, Luật Tư pháp người chưa thành niên, Luật Pháp sản và Luật Hòa giải, đối thoại tại Tòa án, có hiệu lực thi hành từ ngày 01/7/2025 (sau đây gọi chung là Luật Tố tụng hành chính năm 2025). </a:t>
            </a:r>
          </a:p>
        </p:txBody>
      </p:sp>
      <p:pic>
        <p:nvPicPr>
          <p:cNvPr id="6150" name="Picture 6" descr="Luật Tố Tụng Hành Chính ( Sửa Đổi, Bổ Sung 2025)">
            <a:extLst>
              <a:ext uri="{FF2B5EF4-FFF2-40B4-BE49-F238E27FC236}">
                <a16:creationId xmlns:a16="http://schemas.microsoft.com/office/drawing/2014/main" id="{D19E200D-7E28-9815-EBE2-A5AD490F88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9067" y="1906410"/>
            <a:ext cx="5005253" cy="4642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844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4B2D410E-6D79-4F23-BBC0-57193B0E4F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1751" b="21751"/>
          <a:stretch/>
        </p:blipFill>
        <p:spPr bwMode="auto">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a:noFill/>
          <a:extLst>
            <a:ext uri="{909E8E84-426E-40DD-AFC4-6F175D3DCCD1}">
              <a14:hiddenFill xmlns:a14="http://schemas.microsoft.com/office/drawing/2010/main">
                <a:solidFill>
                  <a:srgbClr val="FFFFFF"/>
                </a:solidFill>
              </a14:hiddenFill>
            </a:ext>
          </a:extLst>
        </p:spPr>
      </p:pic>
      <p:sp>
        <p:nvSpPr>
          <p:cNvPr id="6153"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5183A57-0BEE-4C63-AE68-7075578099CB}"/>
              </a:ext>
            </a:extLst>
          </p:cNvPr>
          <p:cNvSpPr/>
          <p:nvPr/>
        </p:nvSpPr>
        <p:spPr>
          <a:xfrm>
            <a:off x="259921" y="4863185"/>
            <a:ext cx="3574463" cy="12999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C00000"/>
                </a:solidFill>
                <a:latin typeface="Arial" panose="020B0604020202020204" pitchFamily="34" charset="0"/>
                <a:cs typeface="Arial" panose="020B0604020202020204" pitchFamily="34" charset="0"/>
              </a:rPr>
              <a:t>PHẦN 1</a:t>
            </a:r>
          </a:p>
        </p:txBody>
      </p:sp>
      <p:sp>
        <p:nvSpPr>
          <p:cNvPr id="11" name="Rectangle 10">
            <a:extLst>
              <a:ext uri="{FF2B5EF4-FFF2-40B4-BE49-F238E27FC236}">
                <a16:creationId xmlns:a16="http://schemas.microsoft.com/office/drawing/2014/main" id="{487D7F87-7B81-4AC4-B325-26787BEEDCC3}"/>
              </a:ext>
            </a:extLst>
          </p:cNvPr>
          <p:cNvSpPr/>
          <p:nvPr/>
        </p:nvSpPr>
        <p:spPr>
          <a:xfrm>
            <a:off x="4636008" y="4863185"/>
            <a:ext cx="6985175" cy="12999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a:solidFill>
                  <a:schemeClr val="tx2">
                    <a:lumMod val="50000"/>
                  </a:schemeClr>
                </a:solidFill>
                <a:latin typeface="Arial" panose="020B0604020202020204" pitchFamily="34" charset="0"/>
                <a:cs typeface="Arial" panose="020B0604020202020204" pitchFamily="34" charset="0"/>
              </a:rPr>
              <a:t> </a:t>
            </a:r>
            <a:endParaRPr lang="en-US" sz="2600" b="1">
              <a:solidFill>
                <a:schemeClr val="tx2">
                  <a:lumMod val="50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3420F9E-F87B-158B-4A83-534C10C35200}"/>
              </a:ext>
            </a:extLst>
          </p:cNvPr>
          <p:cNvSpPr txBox="1"/>
          <p:nvPr/>
        </p:nvSpPr>
        <p:spPr>
          <a:xfrm>
            <a:off x="4328184" y="4913002"/>
            <a:ext cx="7976161" cy="1200329"/>
          </a:xfrm>
          <a:prstGeom prst="rect">
            <a:avLst/>
          </a:prstGeom>
          <a:noFill/>
        </p:spPr>
        <p:txBody>
          <a:bodyPr wrap="square" rtlCol="0">
            <a:spAutoFit/>
          </a:bodyPr>
          <a:lstStyle/>
          <a:p>
            <a:pPr algn="ctr"/>
            <a:r>
              <a:rPr lang="vi-VN" sz="2400" b="1">
                <a:cs typeface="Calibri" panose="020F0502020204030204" pitchFamily="34" charset="0"/>
              </a:rPr>
              <a:t>CƠ CẤU, TỔ CHỨC VÀ THẨM QUYỀN CỦA </a:t>
            </a:r>
          </a:p>
          <a:p>
            <a:pPr algn="ctr"/>
            <a:r>
              <a:rPr lang="vi-VN" sz="2400" b="1">
                <a:cs typeface="Calibri" panose="020F0502020204030204" pitchFamily="34" charset="0"/>
              </a:rPr>
              <a:t>TOÀ ÁN NHÂN DÂN CẤP TỈNH VÀ KHU VỰC </a:t>
            </a:r>
          </a:p>
          <a:p>
            <a:pPr algn="ctr"/>
            <a:r>
              <a:rPr lang="vi-VN" sz="2400" b="1">
                <a:cs typeface="Calibri" panose="020F0502020204030204" pitchFamily="34" charset="0"/>
              </a:rPr>
              <a:t>CỦA MÔ HÌNH CHÍNH QUYỀN ĐỊA PHƯƠNG HAI CẤP</a:t>
            </a:r>
            <a:endParaRPr lang="en-VN" sz="2400" b="1">
              <a:cs typeface="Calibri" panose="020F0502020204030204" pitchFamily="34" charset="0"/>
            </a:endParaRPr>
          </a:p>
        </p:txBody>
      </p:sp>
    </p:spTree>
    <p:extLst>
      <p:ext uri="{BB962C8B-B14F-4D97-AF65-F5344CB8AC3E}">
        <p14:creationId xmlns:p14="http://schemas.microsoft.com/office/powerpoint/2010/main" val="2460933565"/>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6744FA4A-3F8A-2A0A-B018-8CE5671D7BC3}"/>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0FE2F72C-51AC-48AD-5E7E-446C79A21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53B4E107-198B-8AA4-D75A-BC24CCA8AFFD}"/>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6D96BC22-4785-0C8C-B4D4-F5E9097F3F7B}"/>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E0180208-92DD-9711-E3FE-79C7FF6589B7}"/>
              </a:ext>
            </a:extLst>
          </p:cNvPr>
          <p:cNvSpPr txBox="1"/>
          <p:nvPr/>
        </p:nvSpPr>
        <p:spPr>
          <a:xfrm>
            <a:off x="487680" y="1948547"/>
            <a:ext cx="11538066" cy="39395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khu vực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Thẩm quyền của Tòa án nhân dân khu vực: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Luật mới quy định TAND khu vực giải quyết sơ thẩm tất cả các khiếu kiện quyết định, hành vi hành chính (Điều 30, 31, 32).</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Bổ sung Tòa chuyên trách (Điều 31a, 32a):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Hành chính: xét xử sơ thẩm các khiếu kiện hành chính thông thường (khoản 1–7 Điều 31).</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Sở hữu trí tuệ: xét xử sơ thẩm khiếu kiện hành chính về sở hữu trí tuệ và chuyển giao công nghệ (khoản 8 Điều 31).</a:t>
            </a: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2574553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3F775779-3B10-E9B0-1AAF-E19AE4196694}"/>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0AB3AEA3-0C65-6DFC-C04D-05BA712B70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13765A00-002C-98B7-9372-A10582A1D542}"/>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795F7DF4-BA63-18D2-EC61-845B7F208651}"/>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29712D11-4FB8-1243-B3E1-ECF10D071F03}"/>
              </a:ext>
            </a:extLst>
          </p:cNvPr>
          <p:cNvSpPr txBox="1"/>
          <p:nvPr/>
        </p:nvSpPr>
        <p:spPr>
          <a:xfrm>
            <a:off x="487680" y="1948547"/>
            <a:ext cx="11538066" cy="355481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khu vực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Thẩm quyền của Chánh án TAND khu vực: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Kiến nghị sửa đổi, bổ sung, bãi bỏ văn bản QPPL của cơ quan nhà nước từ cấp tỉnh trở xuống.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Báo cáo Chánh án TAND cấp tỉnh để đề xuất Chánh án TAND tối cao kiến nghị đối với văn bản QPPL ở trung ương.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Kiến nghị Chánh án TAND cấp tỉnh hoặc Chánh án TAND tối cao xem xét kháng nghị giám đốc thẩm, tái thẩm bản án, quyết định đã có hiệu lực pháp luật khi có căn cứ.</a:t>
            </a: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5294582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C958E487-348F-7CCE-9948-ADA310728FAD}"/>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5BE74B3E-A3AE-EA29-0506-D191A57299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95D4E4BF-A526-429B-108F-EF78C24B2163}"/>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B548786F-5135-ABF8-36E2-E19BE1529C9F}"/>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C86DCCF1-A2FB-32DC-46BE-B729B722FC54}"/>
              </a:ext>
            </a:extLst>
          </p:cNvPr>
          <p:cNvSpPr txBox="1"/>
          <p:nvPr/>
        </p:nvSpPr>
        <p:spPr>
          <a:xfrm>
            <a:off x="166254" y="1784783"/>
            <a:ext cx="11954963" cy="39395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cấp tỉnh</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Phúc thẩm bản án, quyết định của TAND khu vực bị kháng cáo, kháng nghị.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Giám đốc thẩm, tái thẩm bản án, quyết định của TAND khu vực đã có hiệu lực pháp luật nhưng bị kháng nghị.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Bổ sung quy định về thẩm quyền của  Tòa chuyên trách (Điều 32a):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Hành chính TAND cấp tỉnh: phúc thẩm các bản án, quyết định của TAND khu vực bị kháng cáo, kháng nghị.</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8844350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D7AB9CF8-6FF2-D0E0-15DE-B901DF16B664}"/>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F3E4D4AF-4E96-8CB3-2BEB-9325942B56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3DDC8B36-896C-8E4D-9425-C2F2647FA304}"/>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5C303A23-82B6-E588-B148-0DD7FF5E1CBC}"/>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78B83171-B3FE-BCD8-1535-6ADDF764179F}"/>
              </a:ext>
            </a:extLst>
          </p:cNvPr>
          <p:cNvSpPr txBox="1"/>
          <p:nvPr/>
        </p:nvSpPr>
        <p:spPr>
          <a:xfrm>
            <a:off x="166254" y="1784783"/>
            <a:ext cx="11954963" cy="470898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cấp tỉnh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Thẩm quyền của Chánh án TAND cấp tỉnh: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Kháng nghị giám đốc thẩm, tái thẩm bản án, quyết định của TAND khu vực trong phạm vi lãnh thổ.</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Quyết định tổ chức xét xử giám đốc thẩm, tái thẩm đối với vụ án bị kháng nghị.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Giải quyết tranh chấp thẩm quyền giữa các TAND khu vực trong cùng tỉnh, thành phố.</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Thay đổi Thẩm phán là Chánh án TAND khu vực trong quá trình giải quyết vụ án.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Kiến nghị sửa đổi, bổ sung hoặc bãi bỏ văn bản QPPL từ cấp tỉnh trở xuống;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đồng thời có quyền đề nghị Chánh án TAND tối cao kiến nghị đối với văn bản ở trung ương.</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7903265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22809D9F-3500-F490-C87D-F83D85928785}"/>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E64236FD-F9B9-0548-1B45-0236F6E53A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0901775E-9BD0-FA9E-C836-E66CD963DEFA}"/>
              </a:ext>
            </a:extLst>
          </p:cNvPr>
          <p:cNvSpPr>
            <a:spLocks noGrp="1"/>
          </p:cNvSpPr>
          <p:nvPr>
            <p:ph type="title"/>
          </p:nvPr>
        </p:nvSpPr>
        <p:spPr>
          <a:xfrm>
            <a:off x="487680" y="618518"/>
            <a:ext cx="11399520" cy="978634"/>
          </a:xfrm>
        </p:spPr>
        <p:style>
          <a:lnRef idx="1">
            <a:schemeClr val="accent4"/>
          </a:lnRef>
          <a:fillRef idx="2">
            <a:schemeClr val="accent4"/>
          </a:fillRef>
          <a:effectRef idx="1">
            <a:schemeClr val="accent4"/>
          </a:effectRef>
          <a:fontRef idx="minor">
            <a:schemeClr val="dk1"/>
          </a:fontRef>
        </p:style>
        <p:txBody>
          <a:bodyPr/>
          <a:lstStyle/>
          <a:p>
            <a:pPr algn="ctr">
              <a:defRPr sz="2800" b="1">
                <a:solidFill>
                  <a:srgbClr val="003366"/>
                </a:solidFill>
              </a:defRPr>
            </a:pPr>
            <a:r>
              <a:rPr lang="en-US" sz="2400" dirty="0">
                <a:latin typeface="Times New Roman" panose="02020603050405020304" pitchFamily="18" charset="0"/>
                <a:cs typeface="Times New Roman" panose="02020603050405020304" pitchFamily="18" charset="0"/>
              </a:rPr>
              <a:t>2. Những quy định mới trong hoạt động tố tụng hành chính</a:t>
            </a:r>
            <a:endParaRPr sz="2400"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3B4CFD3C-1ADD-EB13-9A1F-01DB0AF2D1D0}"/>
              </a:ext>
            </a:extLst>
          </p:cNvPr>
          <p:cNvSpPr txBox="1">
            <a:spLocks/>
          </p:cNvSpPr>
          <p:nvPr/>
        </p:nvSpPr>
        <p:spPr>
          <a:xfrm>
            <a:off x="487680" y="1597152"/>
            <a:ext cx="11399520" cy="4642330"/>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vi-VN"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2" name="TextBox 1">
            <a:extLst>
              <a:ext uri="{FF2B5EF4-FFF2-40B4-BE49-F238E27FC236}">
                <a16:creationId xmlns:a16="http://schemas.microsoft.com/office/drawing/2014/main" id="{BCD4EC6C-DF95-34C0-B8F0-5D6B31ADAC98}"/>
              </a:ext>
            </a:extLst>
          </p:cNvPr>
          <p:cNvSpPr txBox="1"/>
          <p:nvPr/>
        </p:nvSpPr>
        <p:spPr>
          <a:xfrm>
            <a:off x="166254" y="1784783"/>
            <a:ext cx="11954963" cy="278537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cấp tỉnh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Thẩm quyền của Ủy ban Thẩm phán TAND cấp tỉnh: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 Xét xử giám đốc thẩm, tái thẩm bản án, quyết định của TAND khu vực trong phạm vi lãnh thổ bị kháng nghị.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 Việc xét xử giám đốc thẩm, tái thẩm được thực hiện bởi toàn thể Ủy ban Thẩm phán TAND cấp tỉnh.</a:t>
            </a:r>
            <a:endPar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8108397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descr="Thu gọn bộ máy nhiều đơn vị thuộc Tòa án nhân dân tối cao">
            <a:extLst>
              <a:ext uri="{FF2B5EF4-FFF2-40B4-BE49-F238E27FC236}">
                <a16:creationId xmlns:a16="http://schemas.microsoft.com/office/drawing/2014/main" id="{6F07728F-2DE6-497D-AAF5-F6F2C3304C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076" b="365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45" name="Straight Connector 1044">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47" name="Straight Connector 1046">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F2EF9F0A-098F-4451-9B92-827B13848948}"/>
              </a:ext>
            </a:extLst>
          </p:cNvPr>
          <p:cNvSpPr/>
          <p:nvPr/>
        </p:nvSpPr>
        <p:spPr>
          <a:xfrm>
            <a:off x="725714" y="5038434"/>
            <a:ext cx="10740571" cy="12999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2">
                    <a:lumMod val="10000"/>
                  </a:schemeClr>
                </a:solidFill>
                <a:latin typeface="Arial" panose="020B0604020202020204" pitchFamily="34" charset="0"/>
                <a:cs typeface="Arial" panose="020B0604020202020204" pitchFamily="34" charset="0"/>
              </a:rPr>
              <a:t>KẾT THÚC</a:t>
            </a:r>
          </a:p>
          <a:p>
            <a:pPr algn="ctr"/>
            <a:r>
              <a:rPr lang="en-US" b="1">
                <a:solidFill>
                  <a:schemeClr val="bg2">
                    <a:lumMod val="10000"/>
                  </a:schemeClr>
                </a:solidFill>
                <a:latin typeface="Arial" panose="020B0604020202020204" pitchFamily="34" charset="0"/>
                <a:cs typeface="Arial" panose="020B0604020202020204" pitchFamily="34" charset="0"/>
              </a:rPr>
              <a:t>TRÂN TRỌNG CẢM ƠN</a:t>
            </a:r>
            <a:endParaRPr lang="vi-VN" sz="160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0808002"/>
      </p:ext>
    </p:extLst>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1" name="Rectangle 10280">
            <a:extLst>
              <a:ext uri="{FF2B5EF4-FFF2-40B4-BE49-F238E27FC236}">
                <a16:creationId xmlns:a16="http://schemas.microsoft.com/office/drawing/2014/main" id="{35C956CA-A8FB-4F91-A258-FBE459CD9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83" name="Rectangle 10282">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285" name="Straight Connector 10284">
            <a:extLst>
              <a:ext uri="{FF2B5EF4-FFF2-40B4-BE49-F238E27FC236}">
                <a16:creationId xmlns:a16="http://schemas.microsoft.com/office/drawing/2014/main" id="{967F2066-0253-4771-A5F6-68111E1FE8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87669" y="2397906"/>
            <a:ext cx="1100433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23A46ED-CA9D-4306-B280-0B0A03EC9AEF}"/>
              </a:ext>
            </a:extLst>
          </p:cNvPr>
          <p:cNvSpPr/>
          <p:nvPr/>
        </p:nvSpPr>
        <p:spPr>
          <a:xfrm>
            <a:off x="0" y="50800"/>
            <a:ext cx="7454685" cy="6756400"/>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a:bodyPr>
          <a:lstStyle/>
          <a:p>
            <a:pPr indent="360000" algn="just"/>
            <a:r>
              <a:rPr lang="vi-VN" sz="2800" b="1">
                <a:solidFill>
                  <a:srgbClr val="C00000"/>
                </a:solidFill>
                <a:latin typeface="+mj-lt"/>
              </a:rPr>
              <a:t>Điều 56. Cơ cấu tổ chức của TAND cấp tỉnh</a:t>
            </a:r>
          </a:p>
          <a:p>
            <a:pPr indent="360000" algn="just"/>
            <a:endParaRPr lang="vi-VN" sz="2500">
              <a:solidFill>
                <a:srgbClr val="080D09"/>
              </a:solidFill>
              <a:latin typeface="+mj-lt"/>
            </a:endParaRPr>
          </a:p>
          <a:p>
            <a:pPr indent="360000" algn="just"/>
            <a:r>
              <a:rPr lang="vi-VN" sz="2600">
                <a:solidFill>
                  <a:srgbClr val="080D09"/>
                </a:solidFill>
                <a:latin typeface="+mj-lt"/>
              </a:rPr>
              <a:t>1. Cơ cấu tổ chức của TAND cấp tỉnh bao gồm:</a:t>
            </a:r>
          </a:p>
          <a:p>
            <a:pPr indent="360000" algn="just"/>
            <a:r>
              <a:rPr lang="vi-VN" sz="2600">
                <a:solidFill>
                  <a:srgbClr val="080D09"/>
                </a:solidFill>
                <a:latin typeface="+mj-lt"/>
              </a:rPr>
              <a:t>a) Ủy ban Thẩm phán TAND cấp tỉnh;</a:t>
            </a:r>
          </a:p>
          <a:p>
            <a:pPr indent="360000" algn="just"/>
            <a:r>
              <a:rPr lang="vi-VN" sz="2600">
                <a:solidFill>
                  <a:srgbClr val="080D09"/>
                </a:solidFill>
                <a:latin typeface="+mj-lt"/>
              </a:rPr>
              <a:t>b) Các Tòa chuyên trách gồm Tòa Hình sự, Tòa Dân sự, Tòa Hành chính, Tòa Kinh tế, Tòa Lao động, Tòa Gia đình và người chưa thành niên.</a:t>
            </a:r>
          </a:p>
          <a:p>
            <a:pPr indent="360000" algn="just"/>
            <a:r>
              <a:rPr lang="vi-VN" sz="2600">
                <a:solidFill>
                  <a:srgbClr val="080D09"/>
                </a:solidFill>
                <a:latin typeface="+mj-lt"/>
              </a:rPr>
              <a:t>...</a:t>
            </a:r>
          </a:p>
          <a:p>
            <a:pPr indent="360000" algn="just"/>
            <a:r>
              <a:rPr lang="vi-VN" sz="2600">
                <a:solidFill>
                  <a:srgbClr val="080D09"/>
                </a:solidFill>
                <a:latin typeface="+mj-lt"/>
              </a:rPr>
              <a:t>c) Bộ máy giúp việc.</a:t>
            </a:r>
          </a:p>
          <a:p>
            <a:pPr indent="360000" algn="just"/>
            <a:r>
              <a:rPr lang="vi-VN" sz="2600">
                <a:solidFill>
                  <a:srgbClr val="080D09"/>
                </a:solidFill>
                <a:latin typeface="+mj-lt"/>
              </a:rPr>
              <a:t>...</a:t>
            </a:r>
          </a:p>
          <a:p>
            <a:pPr indent="360000" algn="just"/>
            <a:r>
              <a:rPr lang="vi-VN" sz="2600">
                <a:solidFill>
                  <a:srgbClr val="080D09"/>
                </a:solidFill>
                <a:latin typeface="+mj-lt"/>
              </a:rPr>
              <a:t>2. Tòa án nhân dân cấp tỉnh có Chánh án, các Phó Chánh án, Chánh tòa, các Phó Chánh tòa, Thẩm phán Tòa án nhân dân, Thẩm tra viên Tòa án, Thư ký Tòa án, công chức khác và người lao động.</a:t>
            </a:r>
          </a:p>
          <a:p>
            <a:pPr indent="360000" algn="just"/>
            <a:endParaRPr lang="vi-VN" sz="2500" b="1">
              <a:solidFill>
                <a:srgbClr val="C00000"/>
              </a:solidFill>
              <a:latin typeface="+mj-lt"/>
            </a:endParaRPr>
          </a:p>
          <a:p>
            <a:pPr indent="360000" algn="just"/>
            <a:endParaRPr lang="vi-VN" sz="2500" b="1">
              <a:solidFill>
                <a:srgbClr val="C00000"/>
              </a:solidFill>
              <a:latin typeface="+mj-lt"/>
            </a:endParaRPr>
          </a:p>
          <a:p>
            <a:pPr algn="just"/>
            <a:endParaRPr lang="vi-VN" sz="2300">
              <a:solidFill>
                <a:schemeClr val="tx1"/>
              </a:solidFill>
              <a:latin typeface="+mj-lt"/>
            </a:endParaRPr>
          </a:p>
          <a:p>
            <a:pPr algn="just"/>
            <a:endParaRPr lang="vi-VN" sz="2300">
              <a:solidFill>
                <a:schemeClr val="tx1"/>
              </a:solidFill>
              <a:latin typeface="+mj-lt"/>
            </a:endParaRPr>
          </a:p>
          <a:p>
            <a:pPr>
              <a:lnSpc>
                <a:spcPct val="90000"/>
              </a:lnSpc>
              <a:spcBef>
                <a:spcPts val="600"/>
              </a:spcBef>
              <a:spcAft>
                <a:spcPts val="600"/>
              </a:spcAft>
            </a:pPr>
            <a:endParaRPr lang="en-US" sz="2500">
              <a:solidFill>
                <a:schemeClr val="tx1"/>
              </a:solidFill>
              <a:latin typeface="Times New Roman" panose="02020603050405020304" pitchFamily="18" charset="0"/>
              <a:cs typeface="Times New Roman" panose="02020603050405020304" pitchFamily="18" charset="0"/>
            </a:endParaRPr>
          </a:p>
        </p:txBody>
      </p:sp>
      <p:pic>
        <p:nvPicPr>
          <p:cNvPr id="2" name="Picture 2" descr="Trụ sở Tòa án nhân dân Thành phố Hồ Chí Minh – Wikipedia tiếng Việt">
            <a:extLst>
              <a:ext uri="{FF2B5EF4-FFF2-40B4-BE49-F238E27FC236}">
                <a16:creationId xmlns:a16="http://schemas.microsoft.com/office/drawing/2014/main" id="{0DF0DBE9-C52D-1CBD-234B-8956408F05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4685" y="-1"/>
            <a:ext cx="4692922" cy="29104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Cận cảnh sự xuống cấp của trụ sở tòa án 'độc nhất vô nhị' 130 tuổi ở Sài Gòn">
            <a:extLst>
              <a:ext uri="{FF2B5EF4-FFF2-40B4-BE49-F238E27FC236}">
                <a16:creationId xmlns:a16="http://schemas.microsoft.com/office/drawing/2014/main" id="{5333B13C-7842-C08F-CC7B-D4922785AF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4685" y="2961270"/>
            <a:ext cx="4692922" cy="3845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183883"/>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05F09EE-35A9-1938-70CB-C5BA8152D737}"/>
            </a:ext>
          </a:extLst>
        </p:cNvPr>
        <p:cNvGrpSpPr/>
        <p:nvPr/>
      </p:nvGrpSpPr>
      <p:grpSpPr>
        <a:xfrm>
          <a:off x="0" y="0"/>
          <a:ext cx="0" cy="0"/>
          <a:chOff x="0" y="0"/>
          <a:chExt cx="0" cy="0"/>
        </a:xfrm>
      </p:grpSpPr>
      <p:sp>
        <p:nvSpPr>
          <p:cNvPr id="10281" name="Rectangle 10280">
            <a:extLst>
              <a:ext uri="{FF2B5EF4-FFF2-40B4-BE49-F238E27FC236}">
                <a16:creationId xmlns:a16="http://schemas.microsoft.com/office/drawing/2014/main" id="{0A84F1B8-C06C-0E9A-6BC1-AA7DEF692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83" name="Rectangle 10282">
            <a:extLst>
              <a:ext uri="{FF2B5EF4-FFF2-40B4-BE49-F238E27FC236}">
                <a16:creationId xmlns:a16="http://schemas.microsoft.com/office/drawing/2014/main" id="{CB03EA71-DD0D-C3AC-BF1E-A2786AB8F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285" name="Straight Connector 10284">
            <a:extLst>
              <a:ext uri="{FF2B5EF4-FFF2-40B4-BE49-F238E27FC236}">
                <a16:creationId xmlns:a16="http://schemas.microsoft.com/office/drawing/2014/main" id="{5C83CF49-5EB6-551D-9229-3AAB96832F6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87669" y="2397906"/>
            <a:ext cx="1100433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7563CDE-B7A1-E418-50B9-039784DD6BF2}"/>
              </a:ext>
            </a:extLst>
          </p:cNvPr>
          <p:cNvSpPr/>
          <p:nvPr/>
        </p:nvSpPr>
        <p:spPr>
          <a:xfrm>
            <a:off x="0" y="45033"/>
            <a:ext cx="8115300" cy="6762167"/>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a:bodyPr>
          <a:lstStyle/>
          <a:p>
            <a:pPr indent="360000" algn="just"/>
            <a:r>
              <a:rPr lang="vi-VN" sz="2800" b="1">
                <a:solidFill>
                  <a:srgbClr val="C00000"/>
                </a:solidFill>
                <a:latin typeface="+mj-lt"/>
              </a:rPr>
              <a:t>Điều 60. Cơ cấu tổ chức của TAND khu vực</a:t>
            </a:r>
          </a:p>
          <a:p>
            <a:pPr indent="360000" algn="just"/>
            <a:endParaRPr lang="vi-VN" sz="2800">
              <a:solidFill>
                <a:srgbClr val="080D09"/>
              </a:solidFill>
              <a:latin typeface="+mj-lt"/>
            </a:endParaRPr>
          </a:p>
          <a:p>
            <a:pPr indent="360000" algn="just"/>
            <a:r>
              <a:rPr lang="vi-VN" sz="2600">
                <a:solidFill>
                  <a:srgbClr val="080D09"/>
                </a:solidFill>
                <a:latin typeface="+mj-lt"/>
              </a:rPr>
              <a:t>1. Cơ cấu tổ chức của TAND khu vực bao gồm:</a:t>
            </a:r>
          </a:p>
          <a:p>
            <a:pPr indent="360000" algn="just"/>
            <a:r>
              <a:rPr lang="vi-VN" sz="2600">
                <a:solidFill>
                  <a:srgbClr val="080D09"/>
                </a:solidFill>
                <a:latin typeface="+mj-lt"/>
              </a:rPr>
              <a:t>a) Các Tòa chuyên trách gồm Tòa Hình sự, Tòa Dân sự, Tòa Kinh tế, Tòa Hành chính, Tòa Gia đình và người chưa thành niên; Tòa Phá sản, Tòa Sở hữu trí tuệ tại một số Tòa án nhân dân khu vực.</a:t>
            </a:r>
          </a:p>
          <a:p>
            <a:pPr indent="360000" algn="just"/>
            <a:r>
              <a:rPr lang="vi-VN" sz="2600">
                <a:solidFill>
                  <a:srgbClr val="080D09"/>
                </a:solidFill>
                <a:latin typeface="+mj-lt"/>
              </a:rPr>
              <a:t>...</a:t>
            </a:r>
          </a:p>
          <a:p>
            <a:pPr indent="360000" algn="just"/>
            <a:r>
              <a:rPr lang="vi-VN" sz="2600">
                <a:solidFill>
                  <a:srgbClr val="080D09"/>
                </a:solidFill>
                <a:latin typeface="+mj-lt"/>
              </a:rPr>
              <a:t>b) Bộ máy giúp việc.</a:t>
            </a:r>
          </a:p>
          <a:p>
            <a:pPr indent="360000" algn="just"/>
            <a:r>
              <a:rPr lang="vi-VN" sz="2600">
                <a:solidFill>
                  <a:srgbClr val="080D09"/>
                </a:solidFill>
                <a:latin typeface="+mj-lt"/>
              </a:rPr>
              <a:t>...</a:t>
            </a:r>
          </a:p>
          <a:p>
            <a:pPr indent="360000" algn="just"/>
            <a:r>
              <a:rPr lang="vi-VN" sz="2600">
                <a:solidFill>
                  <a:srgbClr val="080D09"/>
                </a:solidFill>
                <a:latin typeface="+mj-lt"/>
              </a:rPr>
              <a:t>2. TAND khu vực có Chánh án, các Phó Chánh án, Chánh tòa, các Phó Chánh tòa, Thẩm phán Tòa án nhân dân, Thẩm tra viên Tòa án làm công tác thi hành án, Thư ký Tòa án, công chức khác và người lao động.</a:t>
            </a:r>
          </a:p>
        </p:txBody>
      </p:sp>
      <p:pic>
        <p:nvPicPr>
          <p:cNvPr id="3074" name="Picture 2" descr="Thẩm quyền của TAND khu vực từ ngày 1-7-2025 | Báo Pháp Luật TP. Hồ Chí Minh">
            <a:extLst>
              <a:ext uri="{FF2B5EF4-FFF2-40B4-BE49-F238E27FC236}">
                <a16:creationId xmlns:a16="http://schemas.microsoft.com/office/drawing/2014/main" id="{05D38128-6C75-2CA3-5F0A-D6FC1C77E1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5300" y="50799"/>
            <a:ext cx="4076699" cy="32067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ừ hôm nay 1-7, người dân TP.HCM liên hệ các tòa án 19 khu vực ở đâu? -  Tuổi Trẻ Online">
            <a:extLst>
              <a:ext uri="{FF2B5EF4-FFF2-40B4-BE49-F238E27FC236}">
                <a16:creationId xmlns:a16="http://schemas.microsoft.com/office/drawing/2014/main" id="{5AE38D4D-DF4B-7B93-8A9C-0377DBB7E2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5299" y="3257541"/>
            <a:ext cx="4076700" cy="3555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065130"/>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32D97-C2E0-1DEC-E95F-51AAAB0A8EB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6295FD4-0456-FBAC-F997-7AD1995838E0}"/>
              </a:ext>
            </a:extLst>
          </p:cNvPr>
          <p:cNvSpPr/>
          <p:nvPr/>
        </p:nvSpPr>
        <p:spPr>
          <a:xfrm>
            <a:off x="259921" y="5199529"/>
            <a:ext cx="3574463" cy="12999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C00000"/>
                </a:solidFill>
                <a:latin typeface="Arial" panose="020B0604020202020204" pitchFamily="34" charset="0"/>
                <a:cs typeface="Arial" panose="020B0604020202020204" pitchFamily="34" charset="0"/>
              </a:rPr>
              <a:t>PHẦN 2</a:t>
            </a:r>
          </a:p>
        </p:txBody>
      </p:sp>
      <p:sp>
        <p:nvSpPr>
          <p:cNvPr id="11" name="Rectangle 10">
            <a:extLst>
              <a:ext uri="{FF2B5EF4-FFF2-40B4-BE49-F238E27FC236}">
                <a16:creationId xmlns:a16="http://schemas.microsoft.com/office/drawing/2014/main" id="{762A9E20-E53F-1BDC-A044-DA7311A9AAE1}"/>
              </a:ext>
            </a:extLst>
          </p:cNvPr>
          <p:cNvSpPr/>
          <p:nvPr/>
        </p:nvSpPr>
        <p:spPr>
          <a:xfrm>
            <a:off x="3228183" y="6716470"/>
            <a:ext cx="8564411" cy="688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600" b="1">
                <a:solidFill>
                  <a:schemeClr val="tx2">
                    <a:lumMod val="50000"/>
                  </a:schemeClr>
                </a:solidFill>
                <a:latin typeface="Arial" panose="020B0604020202020204" pitchFamily="34" charset="0"/>
                <a:cs typeface="Arial" panose="020B0604020202020204" pitchFamily="34" charset="0"/>
              </a:rPr>
              <a:t>NHỮNG QUY ĐỊNH MỚI TRONG HOẠT ĐỘNG</a:t>
            </a:r>
          </a:p>
          <a:p>
            <a:pPr algn="ctr"/>
            <a:r>
              <a:rPr lang="vi-VN" sz="2600" b="1">
                <a:solidFill>
                  <a:schemeClr val="tx2">
                    <a:lumMod val="50000"/>
                  </a:schemeClr>
                </a:solidFill>
                <a:latin typeface="Arial" panose="020B0604020202020204" pitchFamily="34" charset="0"/>
                <a:cs typeface="Arial" panose="020B0604020202020204" pitchFamily="34" charset="0"/>
              </a:rPr>
              <a:t> TỐ TỤNG DÂN SỰ, TỐ TỤNG HÌNH SỰ VÀ TỐ TỤNG HÀNH CHÍNH</a:t>
            </a:r>
          </a:p>
          <a:p>
            <a:pPr algn="ctr"/>
            <a:endParaRPr lang="vi-VN" sz="2600" b="1">
              <a:solidFill>
                <a:schemeClr val="tx2">
                  <a:lumMod val="50000"/>
                </a:schemeClr>
              </a:solidFill>
              <a:latin typeface="Arial" panose="020B0604020202020204" pitchFamily="34" charset="0"/>
              <a:cs typeface="Arial" panose="020B0604020202020204" pitchFamily="34" charset="0"/>
            </a:endParaRPr>
          </a:p>
          <a:p>
            <a:pPr algn="ctr"/>
            <a:endParaRPr lang="vi-VN" sz="2600" b="1">
              <a:solidFill>
                <a:schemeClr val="tx2">
                  <a:lumMod val="50000"/>
                </a:schemeClr>
              </a:solidFill>
              <a:latin typeface="Arial" panose="020B0604020202020204" pitchFamily="34" charset="0"/>
              <a:cs typeface="Arial" panose="020B0604020202020204" pitchFamily="34" charset="0"/>
            </a:endParaRPr>
          </a:p>
          <a:p>
            <a:pPr algn="ctr"/>
            <a:endParaRPr lang="vi-VN" sz="2600" b="1">
              <a:solidFill>
                <a:schemeClr val="tx2">
                  <a:lumMod val="50000"/>
                </a:schemeClr>
              </a:solidFill>
              <a:latin typeface="Arial" panose="020B0604020202020204" pitchFamily="34" charset="0"/>
              <a:cs typeface="Arial" panose="020B0604020202020204" pitchFamily="34" charset="0"/>
            </a:endParaRPr>
          </a:p>
          <a:p>
            <a:pPr algn="ctr"/>
            <a:endParaRPr lang="vi-VN" sz="2600" b="1">
              <a:solidFill>
                <a:schemeClr val="tx2">
                  <a:lumMod val="50000"/>
                </a:schemeClr>
              </a:solidFill>
              <a:latin typeface="Arial" panose="020B0604020202020204" pitchFamily="34" charset="0"/>
              <a:cs typeface="Arial" panose="020B0604020202020204" pitchFamily="34" charset="0"/>
            </a:endParaRPr>
          </a:p>
          <a:p>
            <a:pPr algn="ctr"/>
            <a:endParaRPr lang="en-US" sz="2400" b="1">
              <a:solidFill>
                <a:schemeClr val="tx2">
                  <a:lumMod val="5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CD403D1-4BBE-017E-8646-6EE7ADBCD1CC}"/>
              </a:ext>
            </a:extLst>
          </p:cNvPr>
          <p:cNvPicPr>
            <a:picLocks noChangeAspect="1"/>
          </p:cNvPicPr>
          <p:nvPr/>
        </p:nvPicPr>
        <p:blipFill>
          <a:blip r:embed="rId2"/>
          <a:stretch>
            <a:fillRect/>
          </a:stretch>
        </p:blipFill>
        <p:spPr>
          <a:xfrm>
            <a:off x="0" y="0"/>
            <a:ext cx="12192000" cy="5199529"/>
          </a:xfrm>
          <a:prstGeom prst="rect">
            <a:avLst/>
          </a:prstGeom>
        </p:spPr>
      </p:pic>
    </p:spTree>
    <p:extLst>
      <p:ext uri="{BB962C8B-B14F-4D97-AF65-F5344CB8AC3E}">
        <p14:creationId xmlns:p14="http://schemas.microsoft.com/office/powerpoint/2010/main" val="189394579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F195BC5-9E3D-358F-B7C6-FA11B99A8BF6}"/>
              </a:ext>
            </a:extLst>
          </p:cNvPr>
          <p:cNvSpPr>
            <a:spLocks noGrp="1"/>
          </p:cNvSpPr>
          <p:nvPr>
            <p:ph type="title"/>
          </p:nvPr>
        </p:nvSpPr>
        <p:spPr>
          <a:xfrm>
            <a:off x="1076826" y="321048"/>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a:t>
            </a:r>
            <a:r>
              <a:rPr lang="en-US" sz="2900" dirty="0" err="1">
                <a:latin typeface="Times New Roman" panose="02020603050405020304" pitchFamily="18" charset="0"/>
                <a:cs typeface="Times New Roman" panose="02020603050405020304" pitchFamily="18" charset="0"/>
              </a:rPr>
              <a:t>mới</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về</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thẩm</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quyền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trong</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tố</a:t>
            </a:r>
            <a:r>
              <a:rPr lang="en-US" sz="2900" dirty="0">
                <a:latin typeface="Times New Roman" panose="02020603050405020304" pitchFamily="18" charset="0"/>
                <a:cs typeface="Times New Roman" panose="02020603050405020304" pitchFamily="18" charset="0"/>
              </a:rPr>
              <a:t>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F22A5707-4A1E-12D1-1F04-018C8CE9A6E8}"/>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BEE997D5-8F24-A35D-D485-8A9C214052C2}"/>
              </a:ext>
            </a:extLst>
          </p:cNvPr>
          <p:cNvSpPr txBox="1"/>
          <p:nvPr/>
        </p:nvSpPr>
        <p:spPr>
          <a:xfrm>
            <a:off x="747963" y="2228671"/>
            <a:ext cx="7130235" cy="2400657"/>
          </a:xfrm>
          <a:prstGeom prst="rect">
            <a:avLst/>
          </a:prstGeom>
          <a:noFill/>
        </p:spPr>
        <p:txBody>
          <a:bodyPr wrap="square" rtlCol="0">
            <a:spAutoFit/>
          </a:bodyPr>
          <a:lstStyle/>
          <a:p>
            <a:pPr algn="just"/>
            <a:r>
              <a:rPr lang="vi-VN" sz="2500"/>
              <a:t>Bộ luật Tố tụng dân sự số 92/2015/QH13 được sửa đổi, bổ sung một số điều theo Luật số 85/2025/QH15 của Quốc hội sửa đổi Bộ luật Tố tụng dân sự, Luật Tố tụng hành chính, Luật Tư pháp người chưa thành niên, Luật Phá sản và Luật Hòa giải, đối thoại tại Tòa án. </a:t>
            </a:r>
          </a:p>
        </p:txBody>
      </p:sp>
      <p:pic>
        <p:nvPicPr>
          <p:cNvPr id="4098" name="Picture 2" descr="Bộ Luật Tố Tụng Dân Sự Năm 2015 ( Sửa Đổi, Bổ Sung Năm 2019, 2020, 2022,  2023, 2024, 2025 )">
            <a:extLst>
              <a:ext uri="{FF2B5EF4-FFF2-40B4-BE49-F238E27FC236}">
                <a16:creationId xmlns:a16="http://schemas.microsoft.com/office/drawing/2014/main" id="{B4EDF3EA-02B3-16D8-F82C-812C42F42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7061" y="1563694"/>
            <a:ext cx="3653028" cy="5093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46186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a:extLst>
            <a:ext uri="{FF2B5EF4-FFF2-40B4-BE49-F238E27FC236}">
              <a16:creationId xmlns:a16="http://schemas.microsoft.com/office/drawing/2014/main" id="{A4EA91CB-B8BF-F40B-6BE6-11BA46A4A914}"/>
            </a:ext>
          </a:extLst>
        </p:cNvPr>
        <p:cNvGrpSpPr/>
        <p:nvPr/>
      </p:nvGrpSpPr>
      <p:grpSpPr>
        <a:xfrm>
          <a:off x="0" y="0"/>
          <a:ext cx="0" cy="0"/>
          <a:chOff x="0" y="0"/>
          <a:chExt cx="0" cy="0"/>
        </a:xfrm>
      </p:grpSpPr>
      <p:sp useBgFill="1">
        <p:nvSpPr>
          <p:cNvPr id="8201" name="Rectangle 8198">
            <a:extLst>
              <a:ext uri="{FF2B5EF4-FFF2-40B4-BE49-F238E27FC236}">
                <a16:creationId xmlns:a16="http://schemas.microsoft.com/office/drawing/2014/main" id="{CC54B2DD-B83C-B8BD-8E9C-49AA7DBE0C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572F438-08BB-39F1-B0BD-666AD1980440}"/>
              </a:ext>
            </a:extLst>
          </p:cNvPr>
          <p:cNvSpPr>
            <a:spLocks noGrp="1"/>
          </p:cNvSpPr>
          <p:nvPr>
            <p:ph type="title"/>
          </p:nvPr>
        </p:nvSpPr>
        <p:spPr>
          <a:xfrm>
            <a:off x="1056252" y="160524"/>
            <a:ext cx="10076448" cy="921598"/>
          </a:xfrm>
        </p:spPr>
        <p:style>
          <a:lnRef idx="1">
            <a:schemeClr val="accent5"/>
          </a:lnRef>
          <a:fillRef idx="2">
            <a:schemeClr val="accent5"/>
          </a:fillRef>
          <a:effectRef idx="1">
            <a:schemeClr val="accent5"/>
          </a:effectRef>
          <a:fontRef idx="minor">
            <a:schemeClr val="dk1"/>
          </a:fontRef>
        </p:style>
        <p:txBody>
          <a:bodyPr>
            <a:normAutofit/>
          </a:bodyPr>
          <a:lstStyle/>
          <a:p>
            <a:pPr algn="ctr">
              <a:defRPr sz="2800" b="1">
                <a:solidFill>
                  <a:srgbClr val="003366"/>
                </a:solidFill>
              </a:defRPr>
            </a:pPr>
            <a:r>
              <a:rPr lang="en-US" sz="2900" dirty="0">
                <a:latin typeface="Times New Roman" panose="02020603050405020304" pitchFamily="18" charset="0"/>
                <a:cs typeface="Times New Roman" panose="02020603050405020304" pitchFamily="18" charset="0"/>
              </a:rPr>
              <a:t>1. Những quy định mới trong hoạt động tố tụng dân sự </a:t>
            </a:r>
            <a:endParaRPr sz="2900" dirty="0">
              <a:latin typeface="Times New Roman" panose="02020603050405020304" pitchFamily="18"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55599329-B319-E1C9-CE3F-B6C29CADCCEE}"/>
              </a:ext>
            </a:extLst>
          </p:cNvPr>
          <p:cNvSpPr txBox="1">
            <a:spLocks/>
          </p:cNvSpPr>
          <p:nvPr/>
        </p:nvSpPr>
        <p:spPr>
          <a:xfrm>
            <a:off x="1076826" y="1709412"/>
            <a:ext cx="10076448" cy="424281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en-US" sz="2000" b="0" i="0" u="none" strike="noStrike" kern="1200" cap="all"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20000"/>
              </a:lnSpc>
              <a:spcBef>
                <a:spcPts val="1000"/>
              </a:spcBef>
              <a:spcAft>
                <a:spcPts val="0"/>
              </a:spcAft>
              <a:buClr>
                <a:srgbClr val="4472C4">
                  <a:lumMod val="60000"/>
                  <a:lumOff val="40000"/>
                </a:srgbClr>
              </a:buClr>
              <a:buSzPct val="160000"/>
              <a:buFont typeface="Arial" panose="020B0604020202020204" pitchFamily="34" charset="0"/>
              <a:buNone/>
              <a:tabLst/>
              <a:defRPr sz="2000">
                <a:latin typeface="Times New Roman"/>
              </a:defRPr>
            </a:pPr>
            <a:endParaRPr kumimoji="0" lang="nl-NL" sz="2000" b="0" i="0" u="none" strike="noStrike" kern="1200" cap="all" spc="0" normalizeH="0" baseline="0" noProof="0" dirty="0">
              <a:ln>
                <a:noFill/>
              </a:ln>
              <a:solidFill>
                <a:prstClr val="black"/>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2B39315D-6C7F-B6F5-995E-7143173E94EF}"/>
              </a:ext>
            </a:extLst>
          </p:cNvPr>
          <p:cNvSpPr txBox="1"/>
          <p:nvPr/>
        </p:nvSpPr>
        <p:spPr>
          <a:xfrm>
            <a:off x="0" y="1242646"/>
            <a:ext cx="12188952" cy="470898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VỀ THẨM QUYỀN CỦA CÁC TOÀ ÁN NHÂN DÂN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500" b="1"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Toà án nhân dân cấp khu vực</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TAND khu vực có thẩm quyền giải quyết sơ thẩm các tranh chấp, yêu cầu thuộc các điều 26–33 BLTTDS.</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nơi xảy ra đình công xét tính hợp pháp của cuộc đình công bằng Hội đồng gồm 3 Thẩm phán (Điều 405, 406).</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nơi có cảng hàng không, cảng biển có thẩm quyền quyết định bắt giữ tàu bay, tàu biển (Điều 421).</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r>
              <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rPr>
              <a:t>Tòa nơi cơ quan thi hành án có trụ sở có thẩm quyền xét đề nghị miễn, giảm nghĩa vụ thi hành án nộp NSNN (Điều 488).</a:t>
            </a:r>
          </a:p>
          <a:p>
            <a:pPr marL="342900" marR="0" lvl="0" indent="-342900" algn="just" defTabSz="914400" rtl="0" eaLnBrk="1" fontAlgn="auto" latinLnBrk="0" hangingPunct="1">
              <a:lnSpc>
                <a:spcPct val="100000"/>
              </a:lnSpc>
              <a:spcBef>
                <a:spcPts val="0"/>
              </a:spcBef>
              <a:spcAft>
                <a:spcPts val="0"/>
              </a:spcAft>
              <a:buClrTx/>
              <a:buSzTx/>
              <a:buFontTx/>
              <a:buChar char="-"/>
              <a:tabLst/>
              <a:defRPr/>
            </a:pPr>
            <a:endParaRPr kumimoji="0" lang="vi-VN" sz="2500" b="0" i="0" u="none" strike="noStrike" kern="1200" cap="none" spc="0" normalizeH="0" baseline="0" noProof="0">
              <a:ln>
                <a:noFill/>
              </a:ln>
              <a:solidFill>
                <a:srgbClr val="080D09"/>
              </a:solidFill>
              <a:effectLst/>
              <a:uLnTx/>
              <a:uFillTx/>
              <a:latin typeface="Times New Roman" panose="02020603050405020304" pitchFamily="18"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500" b="1" i="0" u="none" strike="noStrike" kern="1200" cap="none" spc="0" normalizeH="0" baseline="0" noProof="0">
              <a:ln>
                <a:noFill/>
              </a:ln>
              <a:solidFill>
                <a:srgbClr val="C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79898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27B1C07-6E29-40AB-868B-C7D2B60462A7}">
  <we:reference id="wa200006067" version="1.0.0.5" store="en-US" storeType="OMEX"/>
  <we:alternateReferences>
    <we:reference id="WA200006067" version="1.0.0.5" store="" storeType="OMEX"/>
  </we:alternateReferences>
  <we:properties/>
  <we:bindings/>
  <we:snapshot xmlns:r="http://schemas.openxmlformats.org/officeDocument/2006/relationships"/>
  <we:extLst>
    <a:ext xmlns:a="http://schemas.openxmlformats.org/drawingml/2006/main" uri="{0858819E-0033-43BF-8937-05EC82904868}">
      <we:backgroundApp state="1" runtimeId=""/>
    </a:ext>
  </we:extLst>
</we:webextension>
</file>

<file path=docProps/app.xml><?xml version="1.0" encoding="utf-8"?>
<Properties xmlns="http://schemas.openxmlformats.org/officeDocument/2006/extended-properties" xmlns:vt="http://schemas.openxmlformats.org/officeDocument/2006/docPropsVTypes">
  <Template>Organic</Template>
  <TotalTime>2030</TotalTime>
  <Words>8190</Words>
  <Application>Microsoft Macintosh PowerPoint</Application>
  <PresentationFormat>Widescreen</PresentationFormat>
  <Paragraphs>303</Paragraphs>
  <Slides>45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Những quy định mới về thẩm quyền trong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PowerPoint Presentation</vt:lpstr>
      <vt:lpstr>PowerPoint Presentation</vt:lpstr>
      <vt:lpstr>PowerPoint Presentation</vt:lpstr>
      <vt:lpstr>1. Những quy định mới trong hoạt động tố tụng dân sự </vt:lpstr>
      <vt:lpstr>1. Những quy định mới trong hoạt động tố tụng dân sự </vt:lpstr>
      <vt:lpstr>1. Những quy định mới trong hoạt động tố tụng dân sự </vt:lpstr>
      <vt:lpstr>1. Những quy định mới trong hoạt động tố tụng dân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hình sự </vt:lpstr>
      <vt:lpstr>2. Những quy định mới trong hoạt động tố tụng hành chính</vt:lpstr>
      <vt:lpstr>2. Những quy định mới trong hoạt động tố tụng hành chính</vt:lpstr>
      <vt:lpstr>2. Những quy định mới trong hoạt động tố tụng hành chính</vt:lpstr>
      <vt:lpstr>2. Những quy định mới trong hoạt động tố tụng hành chính</vt:lpstr>
      <vt:lpstr>2. Những quy định mới trong hoạt động tố tụng hành chính</vt:lpstr>
      <vt:lpstr>2. Những quy định mới trong hoạt động tố tụng hành chính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Việt Dũng</dc:creator>
  <cp:lastModifiedBy>Võ Thị Hồng Trâm</cp:lastModifiedBy>
  <cp:revision>124</cp:revision>
  <cp:lastPrinted>2025-02-26T07:56:24Z</cp:lastPrinted>
  <dcterms:created xsi:type="dcterms:W3CDTF">2025-02-25T02:01:27Z</dcterms:created>
  <dcterms:modified xsi:type="dcterms:W3CDTF">2025-11-07T10:21:43Z</dcterms:modified>
</cp:coreProperties>
</file>