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ink/ink1.xml" ContentType="application/inkml+xml"/>
  <Override PartName="/ppt/ink/ink2.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8" r:id="rId3"/>
    <p:sldId id="260" r:id="rId4"/>
    <p:sldId id="262" r:id="rId5"/>
    <p:sldId id="266" r:id="rId6"/>
    <p:sldId id="263" r:id="rId7"/>
    <p:sldId id="281" r:id="rId8"/>
    <p:sldId id="267" r:id="rId9"/>
    <p:sldId id="268" r:id="rId10"/>
    <p:sldId id="286" r:id="rId11"/>
    <p:sldId id="302" r:id="rId12"/>
    <p:sldId id="288" r:id="rId13"/>
    <p:sldId id="289" r:id="rId14"/>
    <p:sldId id="290" r:id="rId15"/>
    <p:sldId id="291" r:id="rId16"/>
    <p:sldId id="292" r:id="rId17"/>
    <p:sldId id="293" r:id="rId18"/>
    <p:sldId id="296" r:id="rId19"/>
    <p:sldId id="297" r:id="rId20"/>
    <p:sldId id="298" r:id="rId21"/>
    <p:sldId id="299" r:id="rId22"/>
    <p:sldId id="300" r:id="rId23"/>
    <p:sldId id="301" r:id="rId24"/>
    <p:sldId id="303" r:id="rId25"/>
    <p:sldId id="294" r:id="rId26"/>
    <p:sldId id="280" r:id="rId27"/>
  </p:sldIdLst>
  <p:sldSz cx="12192000" cy="6858000"/>
  <p:notesSz cx="6797675" cy="99298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0" d="100"/>
          <a:sy n="110" d="100"/>
        </p:scale>
        <p:origin x="552" y="96"/>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426417553346199E-2"/>
          <c:y val="0"/>
          <c:w val="0.97357357357357355"/>
          <c:h val="0.3106368018470127"/>
        </c:manualLayout>
      </c:layout>
      <c:lineChart>
        <c:grouping val="standard"/>
        <c:varyColors val="0"/>
        <c:ser>
          <c:idx val="0"/>
          <c:order val="0"/>
          <c:tx>
            <c:strRef>
              <c:f>Sheet1!$B$1</c:f>
              <c:strCache>
                <c:ptCount val="1"/>
                <c:pt idx="0">
                  <c:v>Loạt 1</c:v>
                </c:pt>
              </c:strCache>
            </c:strRef>
          </c:tx>
          <c:spPr>
            <a:ln w="28575" cap="rnd">
              <a:solidFill>
                <a:schemeClr val="bg1"/>
              </a:solidFill>
              <a:prstDash val="sysDash"/>
              <a:round/>
              <a:tailEnd type="arrow"/>
            </a:ln>
            <a:effectLst/>
          </c:spPr>
          <c:marker>
            <c:symbol val="none"/>
          </c:marker>
          <c:cat>
            <c:strRef>
              <c:f>Sheet1!$A$2:$A$7</c:f>
              <c:strCache>
                <c:ptCount val="6"/>
                <c:pt idx="0">
                  <c:v>Nhập nội dung</c:v>
                </c:pt>
                <c:pt idx="1">
                  <c:v>Nhập nội dung</c:v>
                </c:pt>
                <c:pt idx="2">
                  <c:v>Nhập nội dung</c:v>
                </c:pt>
                <c:pt idx="3">
                  <c:v>Nhập nội dung</c:v>
                </c:pt>
                <c:pt idx="4">
                  <c:v>Nhập nội dung</c:v>
                </c:pt>
                <c:pt idx="5">
                  <c:v>Nhập nội dung</c:v>
                </c:pt>
              </c:strCache>
            </c:strRef>
          </c:cat>
          <c:val>
            <c:numRef>
              <c:f>Sheet1!$B$2:$B$7</c:f>
              <c:numCache>
                <c:formatCode>General</c:formatCode>
                <c:ptCount val="6"/>
                <c:pt idx="0">
                  <c:v>4.3</c:v>
                </c:pt>
                <c:pt idx="1">
                  <c:v>2.5</c:v>
                </c:pt>
                <c:pt idx="2">
                  <c:v>3.5</c:v>
                </c:pt>
                <c:pt idx="3">
                  <c:v>4.5</c:v>
                </c:pt>
                <c:pt idx="4">
                  <c:v>2.5</c:v>
                </c:pt>
                <c:pt idx="5">
                  <c:v>6</c:v>
                </c:pt>
              </c:numCache>
            </c:numRef>
          </c:val>
          <c:smooth val="1"/>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0-C919-470E-9925-101B43054A74}"/>
            </c:ext>
          </c:extLst>
        </c:ser>
        <c:ser>
          <c:idx val="1"/>
          <c:order val="1"/>
          <c:tx>
            <c:strRef>
              <c:f>Sheet1!$C$1</c:f>
              <c:strCache>
                <c:ptCount val="1"/>
                <c:pt idx="0">
                  <c:v>Loạt 2</c:v>
                </c:pt>
              </c:strCache>
            </c:strRef>
          </c:tx>
          <c:spPr>
            <a:ln w="28575" cap="rnd">
              <a:solidFill>
                <a:schemeClr val="bg1"/>
              </a:solidFill>
              <a:round/>
              <a:tailEnd type="arrow"/>
            </a:ln>
            <a:effectLst/>
          </c:spPr>
          <c:marker>
            <c:symbol val="none"/>
          </c:marker>
          <c:cat>
            <c:strRef>
              <c:f>Sheet1!$A$2:$A$7</c:f>
              <c:strCache>
                <c:ptCount val="6"/>
                <c:pt idx="0">
                  <c:v>Nhập nội dung</c:v>
                </c:pt>
                <c:pt idx="1">
                  <c:v>Nhập nội dung</c:v>
                </c:pt>
                <c:pt idx="2">
                  <c:v>Nhập nội dung</c:v>
                </c:pt>
                <c:pt idx="3">
                  <c:v>Nhập nội dung</c:v>
                </c:pt>
                <c:pt idx="4">
                  <c:v>Nhập nội dung</c:v>
                </c:pt>
                <c:pt idx="5">
                  <c:v>Nhập nội dung</c:v>
                </c:pt>
              </c:strCache>
            </c:strRef>
          </c:cat>
          <c:val>
            <c:numRef>
              <c:f>Sheet1!$C$2:$C$7</c:f>
              <c:numCache>
                <c:formatCode>General</c:formatCode>
                <c:ptCount val="6"/>
                <c:pt idx="0">
                  <c:v>2.4</c:v>
                </c:pt>
                <c:pt idx="1">
                  <c:v>4.4000000000000004</c:v>
                </c:pt>
                <c:pt idx="2">
                  <c:v>1.8</c:v>
                </c:pt>
                <c:pt idx="3">
                  <c:v>2.8</c:v>
                </c:pt>
                <c:pt idx="4">
                  <c:v>5</c:v>
                </c:pt>
                <c:pt idx="5">
                  <c:v>4</c:v>
                </c:pt>
              </c:numCache>
            </c:numRef>
          </c:val>
          <c:smooth val="1"/>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C919-470E-9925-101B43054A74}"/>
            </c:ext>
          </c:extLst>
        </c:ser>
        <c:ser>
          <c:idx val="3"/>
          <c:order val="2"/>
          <c:tx>
            <c:strRef>
              <c:f>Sheet1!$F$1</c:f>
              <c:strCache>
                <c:ptCount val="1"/>
                <c:pt idx="0">
                  <c:v>loạt 4</c:v>
                </c:pt>
              </c:strCache>
            </c:strRef>
          </c:tx>
          <c:spPr>
            <a:ln w="28575" cap="rnd">
              <a:solidFill>
                <a:schemeClr val="bg1"/>
              </a:solidFill>
              <a:prstDash val="lgDashDot"/>
              <a:round/>
              <a:tailEnd type="arrow"/>
            </a:ln>
            <a:effectLst/>
          </c:spPr>
          <c:marker>
            <c:symbol val="none"/>
          </c:marker>
          <c:cat>
            <c:strRef>
              <c:f>Sheet1!$A$2:$A$7</c:f>
              <c:strCache>
                <c:ptCount val="6"/>
                <c:pt idx="0">
                  <c:v>Nhập nội dung</c:v>
                </c:pt>
                <c:pt idx="1">
                  <c:v>Nhập nội dung</c:v>
                </c:pt>
                <c:pt idx="2">
                  <c:v>Nhập nội dung</c:v>
                </c:pt>
                <c:pt idx="3">
                  <c:v>Nhập nội dung</c:v>
                </c:pt>
                <c:pt idx="4">
                  <c:v>Nhập nội dung</c:v>
                </c:pt>
                <c:pt idx="5">
                  <c:v>Nhập nội dung</c:v>
                </c:pt>
              </c:strCache>
            </c:strRef>
          </c:cat>
          <c:val>
            <c:numRef>
              <c:f>Sheet1!$F$2:$F$7</c:f>
              <c:numCache>
                <c:formatCode>General</c:formatCode>
                <c:ptCount val="6"/>
                <c:pt idx="0">
                  <c:v>7</c:v>
                </c:pt>
                <c:pt idx="1">
                  <c:v>6</c:v>
                </c:pt>
                <c:pt idx="2">
                  <c:v>4</c:v>
                </c:pt>
                <c:pt idx="3">
                  <c:v>6</c:v>
                </c:pt>
                <c:pt idx="4">
                  <c:v>4</c:v>
                </c:pt>
                <c:pt idx="5">
                  <c:v>7</c:v>
                </c:pt>
              </c:numCache>
            </c:numRef>
          </c:val>
          <c:smooth val="1"/>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2-C919-470E-9925-101B43054A74}"/>
            </c:ext>
          </c:extLst>
        </c:ser>
        <c:dLbls>
          <c:showLegendKey val="0"/>
          <c:showVal val="0"/>
          <c:showCatName val="0"/>
          <c:showSerName val="0"/>
          <c:showPercent val="0"/>
          <c:showBubbleSize val="0"/>
        </c:dLbls>
        <c:smooth val="0"/>
        <c:axId val="1393157824"/>
        <c:axId val="1393162176"/>
      </c:lineChart>
      <c:catAx>
        <c:axId val="1393157824"/>
        <c:scaling>
          <c:orientation val="minMax"/>
        </c:scaling>
        <c:delete val="1"/>
        <c:axPos val="b"/>
        <c:numFmt formatCode="General" sourceLinked="1"/>
        <c:majorTickMark val="none"/>
        <c:minorTickMark val="none"/>
        <c:tickLblPos val="nextTo"/>
        <c:crossAx val="1393162176"/>
        <c:crosses val="autoZero"/>
        <c:auto val="0"/>
        <c:lblAlgn val="ctr"/>
        <c:lblOffset val="100"/>
        <c:noMultiLvlLbl val="0"/>
      </c:catAx>
      <c:valAx>
        <c:axId val="1393162176"/>
        <c:scaling>
          <c:orientation val="minMax"/>
        </c:scaling>
        <c:delete val="1"/>
        <c:axPos val="l"/>
        <c:numFmt formatCode="General" sourceLinked="1"/>
        <c:majorTickMark val="none"/>
        <c:minorTickMark val="none"/>
        <c:tickLblPos val="nextTo"/>
        <c:crossAx val="1393157824"/>
        <c:crosses val="autoZero"/>
        <c:crossBetween val="between"/>
      </c:valAx>
      <c:spPr>
        <a:noFill/>
        <a:ln>
          <a:noFill/>
        </a:ln>
        <a:effectLst/>
      </c:spPr>
    </c:plotArea>
    <c:plotVisOnly val="1"/>
    <c:dispBlanksAs val="gap"/>
    <c:showDLblsOverMax val="0"/>
  </c:chart>
  <c:spPr>
    <a:noFill/>
    <a:ln>
      <a:noFill/>
    </a:ln>
    <a:effectLst/>
  </c:spPr>
  <c:txPr>
    <a:bodyPr/>
    <a:lstStyle/>
    <a:p>
      <a:pPr>
        <a:defRPr lang="zh-CN" smtId="4294967295">
          <a:latin typeface="Noto Sans CJK Regular" panose="020B0500000000000000" pitchFamily="34" charset="-122"/>
          <a:ea typeface="Noto Sans CJK Regular" panose="020B0500000000000000" pitchFamily="34" charset="-122"/>
          <a:sym typeface="Noto Sans CJK Regular" panose="020B0500000000000000" pitchFamily="34" charset="-122"/>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_rels/data9.xml.rels><?xml version="1.0" encoding="UTF-8" standalone="yes"?>
<Relationships xmlns="http://schemas.openxmlformats.org/package/2006/relationships"><Relationship Id="rId1" Type="http://schemas.openxmlformats.org/officeDocument/2006/relationships/image" Target="../media/image7.jpg"/></Relationships>
</file>

<file path=ppt/diagrams/_rels/drawing9.xml.rels><?xml version="1.0" encoding="UTF-8" standalone="yes"?>
<Relationships xmlns="http://schemas.openxmlformats.org/package/2006/relationships"><Relationship Id="rId1" Type="http://schemas.openxmlformats.org/officeDocument/2006/relationships/image" Target="../media/image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20E23E-E41E-4368-9D3B-FD6345DEEEA5}"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en-US"/>
        </a:p>
      </dgm:t>
    </dgm:pt>
    <dgm:pt modelId="{1FF2B490-BAEB-4E28-AD29-0BAF63CE6812}">
      <dgm:prSet phldrT="[Text]" phldr="0"/>
      <dgm:spPr/>
      <dgm:t>
        <a:bodyPr/>
        <a:lstStyle/>
        <a:p>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gửi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phòng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rửa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rủi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ro</a:t>
          </a:r>
          <a:r>
            <a:rPr lang="en-US" dirty="0">
              <a:latin typeface="Times New Roman" panose="02020603050405020304" pitchFamily="18" charset="0"/>
              <a:cs typeface="Times New Roman" panose="02020603050405020304" pitchFamily="18" charset="0"/>
            </a:rPr>
            <a:t> </a:t>
          </a:r>
        </a:p>
      </dgm:t>
    </dgm:pt>
    <dgm:pt modelId="{F9DBCF98-C6CE-4641-BA92-FFB6F9530AE6}" type="parTrans" cxnId="{03B51E79-9660-491C-B3A1-75235B41E7AF}">
      <dgm:prSet/>
      <dgm:spPr/>
      <dgm:t>
        <a:bodyPr/>
        <a:lstStyle/>
        <a:p>
          <a:endParaRPr lang="en-US"/>
        </a:p>
      </dgm:t>
    </dgm:pt>
    <dgm:pt modelId="{B7DEFA64-5968-4EB1-9045-16E9FE118EB7}" type="sibTrans" cxnId="{03B51E79-9660-491C-B3A1-75235B41E7AF}">
      <dgm:prSet/>
      <dgm:spPr/>
      <dgm:t>
        <a:bodyPr/>
        <a:lstStyle/>
        <a:p>
          <a:endParaRPr lang="en-US"/>
        </a:p>
      </dgm:t>
    </dgm:pt>
    <dgm:pt modelId="{51E4F04E-AC96-48A2-A8A2-7CC5681036F5}">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09/2023/TT-NHNN:</a:t>
          </a:r>
        </a:p>
        <a:p>
          <a:r>
            <a:rPr lang="en-US" b="0" i="0" dirty="0">
              <a:latin typeface="Times New Roman" panose="02020603050405020304" pitchFamily="18" charset="0"/>
              <a:cs typeface="Times New Roman" panose="02020603050405020304" pitchFamily="18" charset="0"/>
            </a:rPr>
            <a:t>Trong </a:t>
          </a:r>
          <a:r>
            <a:rPr lang="en-US" b="0" i="0" dirty="0" err="1">
              <a:latin typeface="Times New Roman" panose="02020603050405020304" pitchFamily="18" charset="0"/>
              <a:cs typeface="Times New Roman" panose="02020603050405020304" pitchFamily="18" charset="0"/>
            </a:rPr>
            <a:t>thời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hạn</a:t>
          </a:r>
          <a:r>
            <a:rPr lang="en-US" b="0" i="0" dirty="0">
              <a:latin typeface="Times New Roman" panose="02020603050405020304" pitchFamily="18" charset="0"/>
              <a:cs typeface="Times New Roman" panose="02020603050405020304" pitchFamily="18" charset="0"/>
            </a:rPr>
            <a:t> </a:t>
          </a:r>
          <a:r>
            <a:rPr lang="en-US" b="1" i="0" dirty="0">
              <a:latin typeface="Times New Roman" panose="02020603050405020304" pitchFamily="18" charset="0"/>
              <a:cs typeface="Times New Roman" panose="02020603050405020304" pitchFamily="18" charset="0"/>
            </a:rPr>
            <a:t>30 </a:t>
          </a:r>
          <a:r>
            <a:rPr lang="en-US" b="1" i="0" dirty="0" err="1">
              <a:latin typeface="Times New Roman" panose="02020603050405020304" pitchFamily="18" charset="0"/>
              <a:cs typeface="Times New Roman" panose="02020603050405020304" pitchFamily="18" charset="0"/>
            </a:rPr>
            <a:t>ngày</a:t>
          </a:r>
          <a:r>
            <a:rPr lang="en-US" b="1"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kể</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từ</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ngày</a:t>
          </a:r>
          <a:r>
            <a:rPr lang="en-US" b="0" i="0" dirty="0">
              <a:latin typeface="Times New Roman" panose="02020603050405020304" pitchFamily="18" charset="0"/>
              <a:cs typeface="Times New Roman" panose="02020603050405020304" pitchFamily="18" charset="0"/>
            </a:rPr>
            <a:t> ban </a:t>
          </a:r>
          <a:r>
            <a:rPr lang="en-US" b="0" i="0" dirty="0" err="1">
              <a:latin typeface="Times New Roman" panose="02020603050405020304" pitchFamily="18" charset="0"/>
              <a:cs typeface="Times New Roman" panose="02020603050405020304" pitchFamily="18" charset="0"/>
            </a:rPr>
            <a:t>hành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hoặc</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sửa</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đổi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bổ</a:t>
          </a:r>
          <a:r>
            <a:rPr lang="en-US" b="0" i="0" dirty="0">
              <a:latin typeface="Times New Roman" panose="02020603050405020304" pitchFamily="18" charset="0"/>
              <a:cs typeface="Times New Roman" panose="02020603050405020304" pitchFamily="18" charset="0"/>
            </a:rPr>
            <a:t> sung, </a:t>
          </a:r>
          <a:r>
            <a:rPr lang="en-US" b="0" i="0" dirty="0" err="1">
              <a:latin typeface="Times New Roman" panose="02020603050405020304" pitchFamily="18" charset="0"/>
              <a:cs typeface="Times New Roman" panose="02020603050405020304" pitchFamily="18" charset="0"/>
            </a:rPr>
            <a:t>thay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thế</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quy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định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nội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bộ</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về</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phòng</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chống</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rửa</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tiền</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dgm:t>
    </dgm:pt>
    <dgm:pt modelId="{C1481AD4-BE55-4F0F-A7C5-50040373E7C0}" type="parTrans" cxnId="{CA193A75-2674-4101-B0DA-E7222B013641}">
      <dgm:prSet/>
      <dgm:spPr/>
      <dgm:t>
        <a:bodyPr/>
        <a:lstStyle/>
        <a:p>
          <a:endParaRPr lang="en-US"/>
        </a:p>
      </dgm:t>
    </dgm:pt>
    <dgm:pt modelId="{3F4DA759-A5FF-448A-9D80-4B1D4C3AC8E9}" type="sibTrans" cxnId="{CA193A75-2674-4101-B0DA-E7222B013641}">
      <dgm:prSet/>
      <dgm:spPr/>
      <dgm:t>
        <a:bodyPr/>
        <a:lstStyle/>
        <a:p>
          <a:endParaRPr lang="en-US"/>
        </a:p>
      </dgm:t>
    </dgm:pt>
    <dgm:pt modelId="{7164C9E1-F8AC-4BCD-8A3D-69C13D6EB2A2}">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27/2025/TT-NHNN</a:t>
          </a:r>
        </a:p>
        <a:p>
          <a:r>
            <a:rPr lang="en-US" b="0" i="0" dirty="0">
              <a:latin typeface="Times New Roman" panose="02020603050405020304" pitchFamily="18" charset="0"/>
              <a:cs typeface="Times New Roman" panose="02020603050405020304" pitchFamily="18" charset="0"/>
            </a:rPr>
            <a:t>Trong </a:t>
          </a:r>
          <a:r>
            <a:rPr lang="en-US" b="0" i="0" dirty="0" err="1">
              <a:latin typeface="Times New Roman" panose="02020603050405020304" pitchFamily="18" charset="0"/>
              <a:cs typeface="Times New Roman" panose="02020603050405020304" pitchFamily="18" charset="0"/>
            </a:rPr>
            <a:t>thời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hạn</a:t>
          </a:r>
          <a:r>
            <a:rPr lang="en-US" b="0" i="0" dirty="0">
              <a:latin typeface="Times New Roman" panose="02020603050405020304" pitchFamily="18" charset="0"/>
              <a:cs typeface="Times New Roman" panose="02020603050405020304" pitchFamily="18" charset="0"/>
            </a:rPr>
            <a:t> </a:t>
          </a:r>
          <a:r>
            <a:rPr lang="en-US" b="1" i="0" dirty="0">
              <a:latin typeface="Times New Roman" panose="02020603050405020304" pitchFamily="18" charset="0"/>
              <a:cs typeface="Times New Roman" panose="02020603050405020304" pitchFamily="18" charset="0"/>
            </a:rPr>
            <a:t>10 </a:t>
          </a:r>
          <a:r>
            <a:rPr lang="en-US" b="1" i="0" dirty="0" err="1">
              <a:latin typeface="Times New Roman" panose="02020603050405020304" pitchFamily="18" charset="0"/>
              <a:cs typeface="Times New Roman" panose="02020603050405020304" pitchFamily="18" charset="0"/>
            </a:rPr>
            <a:t>ngày</a:t>
          </a:r>
          <a:r>
            <a:rPr lang="en-US" b="1"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kể</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từ</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ngày</a:t>
          </a:r>
          <a:r>
            <a:rPr lang="en-US" b="0" i="0" dirty="0">
              <a:latin typeface="Times New Roman" panose="02020603050405020304" pitchFamily="18" charset="0"/>
              <a:cs typeface="Times New Roman" panose="02020603050405020304" pitchFamily="18" charset="0"/>
            </a:rPr>
            <a:t> ban </a:t>
          </a:r>
          <a:r>
            <a:rPr lang="en-US" b="0" i="0" dirty="0" err="1">
              <a:latin typeface="Times New Roman" panose="02020603050405020304" pitchFamily="18" charset="0"/>
              <a:cs typeface="Times New Roman" panose="02020603050405020304" pitchFamily="18" charset="0"/>
            </a:rPr>
            <a:t>hành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sửa</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đổi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bổ</a:t>
          </a:r>
          <a:r>
            <a:rPr lang="en-US" b="0" i="0" dirty="0">
              <a:latin typeface="Times New Roman" panose="02020603050405020304" pitchFamily="18" charset="0"/>
              <a:cs typeface="Times New Roman" panose="02020603050405020304" pitchFamily="18" charset="0"/>
            </a:rPr>
            <a:t> sung, </a:t>
          </a:r>
          <a:r>
            <a:rPr lang="en-US" b="0" i="0" dirty="0" err="1">
              <a:latin typeface="Times New Roman" panose="02020603050405020304" pitchFamily="18" charset="0"/>
              <a:cs typeface="Times New Roman" panose="02020603050405020304" pitchFamily="18" charset="0"/>
            </a:rPr>
            <a:t>thay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thế</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quy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định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nội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bộ</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về</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phòng</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chống</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rửa</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tiền</a:t>
          </a:r>
          <a:endParaRPr lang="en-US" dirty="0">
            <a:latin typeface="Times New Roman" panose="02020603050405020304" pitchFamily="18" charset="0"/>
            <a:cs typeface="Times New Roman" panose="02020603050405020304" pitchFamily="18" charset="0"/>
          </a:endParaRPr>
        </a:p>
      </dgm:t>
    </dgm:pt>
    <dgm:pt modelId="{EAC409E8-BA67-4676-8313-A2F637188BD6}" type="parTrans" cxnId="{96E0C45A-DF85-4EA5-A3E0-8D83AAE49F38}">
      <dgm:prSet/>
      <dgm:spPr/>
      <dgm:t>
        <a:bodyPr/>
        <a:lstStyle/>
        <a:p>
          <a:endParaRPr lang="en-US"/>
        </a:p>
      </dgm:t>
    </dgm:pt>
    <dgm:pt modelId="{2ABD935B-480F-480A-B559-7382C3CECEDC}" type="sibTrans" cxnId="{96E0C45A-DF85-4EA5-A3E0-8D83AAE49F38}">
      <dgm:prSet/>
      <dgm:spPr/>
      <dgm:t>
        <a:bodyPr/>
        <a:lstStyle/>
        <a:p>
          <a:endParaRPr lang="en-US"/>
        </a:p>
      </dgm:t>
    </dgm:pt>
    <dgm:pt modelId="{AC041DC7-E310-4237-98D4-7147EAD9D1AE}">
      <dgm:prSet phldrT="[Text]" phldr="0"/>
      <dgm:spPr/>
      <dgm:t>
        <a:bodyPr/>
        <a:lstStyle/>
        <a:p>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endParaRPr lang="en-US" dirty="0">
            <a:latin typeface="Times New Roman" panose="02020603050405020304" pitchFamily="18" charset="0"/>
            <a:cs typeface="Times New Roman" panose="02020603050405020304" pitchFamily="18" charset="0"/>
          </a:endParaRPr>
        </a:p>
      </dgm:t>
    </dgm:pt>
    <dgm:pt modelId="{66CB353C-DC50-4828-A572-2287D890AAE6}" type="parTrans" cxnId="{33F2499B-ADFC-4595-9A33-45980AC6FB04}">
      <dgm:prSet/>
      <dgm:spPr/>
      <dgm:t>
        <a:bodyPr/>
        <a:lstStyle/>
        <a:p>
          <a:endParaRPr lang="en-US"/>
        </a:p>
      </dgm:t>
    </dgm:pt>
    <dgm:pt modelId="{F5BB229C-4FAE-415D-A6BB-5175CCDE630B}" type="sibTrans" cxnId="{33F2499B-ADFC-4595-9A33-45980AC6FB04}">
      <dgm:prSet/>
      <dgm:spPr/>
      <dgm:t>
        <a:bodyPr/>
        <a:lstStyle/>
        <a:p>
          <a:endParaRPr lang="en-US"/>
        </a:p>
      </dgm:t>
    </dgm:pt>
    <dgm:pt modelId="{BAE7268F-68B3-4C31-B758-E434F45FFA1C}">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09/2023/TT-NHNN:</a:t>
          </a:r>
        </a:p>
        <a:p>
          <a:r>
            <a:rPr lang="vi-VN" b="0" i="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dirty="0">
            <a:latin typeface="Times New Roman" panose="02020603050405020304" pitchFamily="18" charset="0"/>
            <a:cs typeface="Times New Roman" panose="02020603050405020304" pitchFamily="18" charset="0"/>
          </a:endParaRPr>
        </a:p>
      </dgm:t>
    </dgm:pt>
    <dgm:pt modelId="{B785F005-B9BA-40FC-A9F4-50162D82EC5D}" type="parTrans" cxnId="{CD1AA90E-5E09-4823-A118-73FE60335F45}">
      <dgm:prSet/>
      <dgm:spPr/>
      <dgm:t>
        <a:bodyPr/>
        <a:lstStyle/>
        <a:p>
          <a:endParaRPr lang="en-US"/>
        </a:p>
      </dgm:t>
    </dgm:pt>
    <dgm:pt modelId="{31BA8CD8-8470-433B-97BB-2127E3B40B66}" type="sibTrans" cxnId="{CD1AA90E-5E09-4823-A118-73FE60335F45}">
      <dgm:prSet/>
      <dgm:spPr/>
      <dgm:t>
        <a:bodyPr/>
        <a:lstStyle/>
        <a:p>
          <a:endParaRPr lang="en-US"/>
        </a:p>
      </dgm:t>
    </dgm:pt>
    <dgm:pt modelId="{01BEEA56-F758-4D52-8992-882B4F08C4E7}">
      <dgm:prSet phldrT="[Text]"/>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27/2025/TT-NHNN</a:t>
          </a:r>
        </a:p>
        <a:p>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b="0" i="0" dirty="0">
            <a:latin typeface="Times New Roman" panose="02020603050405020304" pitchFamily="18" charset="0"/>
            <a:cs typeface="Times New Roman" panose="02020603050405020304" pitchFamily="18" charset="0"/>
          </a:endParaRPr>
        </a:p>
        <a:p>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dirty="0">
            <a:latin typeface="Times New Roman" panose="02020603050405020304" pitchFamily="18" charset="0"/>
            <a:cs typeface="Times New Roman" panose="02020603050405020304" pitchFamily="18" charset="0"/>
          </a:endParaRPr>
        </a:p>
      </dgm:t>
    </dgm:pt>
    <dgm:pt modelId="{58516E5E-7424-47AA-89F1-9C722D2162F4}" type="parTrans" cxnId="{E78DE425-D694-4083-966B-3050696DE7D4}">
      <dgm:prSet/>
      <dgm:spPr/>
      <dgm:t>
        <a:bodyPr/>
        <a:lstStyle/>
        <a:p>
          <a:endParaRPr lang="en-US"/>
        </a:p>
      </dgm:t>
    </dgm:pt>
    <dgm:pt modelId="{803A3310-2763-4C29-B8E8-AE4792AB6EAD}" type="sibTrans" cxnId="{E78DE425-D694-4083-966B-3050696DE7D4}">
      <dgm:prSet/>
      <dgm:spPr/>
      <dgm:t>
        <a:bodyPr/>
        <a:lstStyle/>
        <a:p>
          <a:endParaRPr lang="en-US"/>
        </a:p>
      </dgm:t>
    </dgm:pt>
    <dgm:pt modelId="{A6D065FC-8C17-411F-B0A6-A14E9CA5BC45}" type="pres">
      <dgm:prSet presAssocID="{D720E23E-E41E-4368-9D3B-FD6345DEEEA5}" presName="diagram" presStyleCnt="0">
        <dgm:presLayoutVars>
          <dgm:chPref val="1"/>
          <dgm:dir/>
          <dgm:animOne val="branch"/>
          <dgm:animLvl val="lvl"/>
          <dgm:resizeHandles/>
        </dgm:presLayoutVars>
      </dgm:prSet>
      <dgm:spPr/>
    </dgm:pt>
    <dgm:pt modelId="{EE8B8E8A-9130-4F86-B97F-E0CF8DE0A309}" type="pres">
      <dgm:prSet presAssocID="{1FF2B490-BAEB-4E28-AD29-0BAF63CE6812}" presName="root" presStyleCnt="0"/>
      <dgm:spPr/>
    </dgm:pt>
    <dgm:pt modelId="{5DA0B51B-A3D2-492D-BBCC-160270544870}" type="pres">
      <dgm:prSet presAssocID="{1FF2B490-BAEB-4E28-AD29-0BAF63CE6812}" presName="rootComposite" presStyleCnt="0"/>
      <dgm:spPr/>
    </dgm:pt>
    <dgm:pt modelId="{D7A41FD1-E983-43D4-B49C-ACC4EA38C3B4}" type="pres">
      <dgm:prSet presAssocID="{1FF2B490-BAEB-4E28-AD29-0BAF63CE6812}" presName="rootText" presStyleLbl="node1" presStyleIdx="0" presStyleCnt="2" custScaleX="171382"/>
      <dgm:spPr/>
    </dgm:pt>
    <dgm:pt modelId="{99A95AF1-D92B-47B5-9073-3DF5ABC9D30C}" type="pres">
      <dgm:prSet presAssocID="{1FF2B490-BAEB-4E28-AD29-0BAF63CE6812}" presName="rootConnector" presStyleLbl="node1" presStyleIdx="0" presStyleCnt="2"/>
      <dgm:spPr/>
    </dgm:pt>
    <dgm:pt modelId="{BB435C6B-6370-4F43-88ED-8E4897DA84B2}" type="pres">
      <dgm:prSet presAssocID="{1FF2B490-BAEB-4E28-AD29-0BAF63CE6812}" presName="childShape" presStyleCnt="0"/>
      <dgm:spPr/>
    </dgm:pt>
    <dgm:pt modelId="{B1055B6F-7557-4945-B1C6-291861E4DC7D}" type="pres">
      <dgm:prSet presAssocID="{C1481AD4-BE55-4F0F-A7C5-50040373E7C0}" presName="Name13" presStyleLbl="parChTrans1D2" presStyleIdx="0" presStyleCnt="4"/>
      <dgm:spPr/>
    </dgm:pt>
    <dgm:pt modelId="{FC030B36-5DAF-4E3C-8081-54B0761C882D}" type="pres">
      <dgm:prSet presAssocID="{51E4F04E-AC96-48A2-A8A2-7CC5681036F5}" presName="childText" presStyleLbl="bgAcc1" presStyleIdx="0" presStyleCnt="4" custScaleX="228769">
        <dgm:presLayoutVars>
          <dgm:bulletEnabled val="1"/>
        </dgm:presLayoutVars>
      </dgm:prSet>
      <dgm:spPr/>
    </dgm:pt>
    <dgm:pt modelId="{DB4FC3A3-EFE8-4AF5-ADEE-069B7FEDB5DC}" type="pres">
      <dgm:prSet presAssocID="{EAC409E8-BA67-4676-8313-A2F637188BD6}" presName="Name13" presStyleLbl="parChTrans1D2" presStyleIdx="1" presStyleCnt="4"/>
      <dgm:spPr/>
    </dgm:pt>
    <dgm:pt modelId="{0732A3ED-3B9D-4C73-906F-9AFBB59F420A}" type="pres">
      <dgm:prSet presAssocID="{7164C9E1-F8AC-4BCD-8A3D-69C13D6EB2A2}" presName="childText" presStyleLbl="bgAcc1" presStyleIdx="1" presStyleCnt="4" custScaleX="225731">
        <dgm:presLayoutVars>
          <dgm:bulletEnabled val="1"/>
        </dgm:presLayoutVars>
      </dgm:prSet>
      <dgm:spPr/>
    </dgm:pt>
    <dgm:pt modelId="{AB963858-612B-4D9F-98F1-164FAA0DE75B}" type="pres">
      <dgm:prSet presAssocID="{AC041DC7-E310-4237-98D4-7147EAD9D1AE}" presName="root" presStyleCnt="0"/>
      <dgm:spPr/>
    </dgm:pt>
    <dgm:pt modelId="{5A83BC91-5A17-44AD-A7A2-DB19F293C8F3}" type="pres">
      <dgm:prSet presAssocID="{AC041DC7-E310-4237-98D4-7147EAD9D1AE}" presName="rootComposite" presStyleCnt="0"/>
      <dgm:spPr/>
    </dgm:pt>
    <dgm:pt modelId="{7ACEED8F-FC2C-4F71-9FEB-4202A26C251B}" type="pres">
      <dgm:prSet presAssocID="{AC041DC7-E310-4237-98D4-7147EAD9D1AE}" presName="rootText" presStyleLbl="node1" presStyleIdx="1" presStyleCnt="2" custScaleX="184786"/>
      <dgm:spPr/>
    </dgm:pt>
    <dgm:pt modelId="{D039B72B-FAD4-46DA-89C6-7D7C474EFFCA}" type="pres">
      <dgm:prSet presAssocID="{AC041DC7-E310-4237-98D4-7147EAD9D1AE}" presName="rootConnector" presStyleLbl="node1" presStyleIdx="1" presStyleCnt="2"/>
      <dgm:spPr/>
    </dgm:pt>
    <dgm:pt modelId="{FCEC7364-3413-4902-9D9F-279225D2F1F4}" type="pres">
      <dgm:prSet presAssocID="{AC041DC7-E310-4237-98D4-7147EAD9D1AE}" presName="childShape" presStyleCnt="0"/>
      <dgm:spPr/>
    </dgm:pt>
    <dgm:pt modelId="{0FFD3B82-B50A-42F6-8458-1CBE1147052C}" type="pres">
      <dgm:prSet presAssocID="{B785F005-B9BA-40FC-A9F4-50162D82EC5D}" presName="Name13" presStyleLbl="parChTrans1D2" presStyleIdx="2" presStyleCnt="4"/>
      <dgm:spPr/>
    </dgm:pt>
    <dgm:pt modelId="{B9D29F55-A96C-4716-8C0C-0FE45E8D9494}" type="pres">
      <dgm:prSet presAssocID="{BAE7268F-68B3-4C31-B758-E434F45FFA1C}" presName="childText" presStyleLbl="bgAcc1" presStyleIdx="2" presStyleCnt="4" custScaleX="253437" custLinFactNeighborX="0">
        <dgm:presLayoutVars>
          <dgm:bulletEnabled val="1"/>
        </dgm:presLayoutVars>
      </dgm:prSet>
      <dgm:spPr/>
    </dgm:pt>
    <dgm:pt modelId="{A76E985C-75A8-43E7-853F-69114CC9B7E4}" type="pres">
      <dgm:prSet presAssocID="{58516E5E-7424-47AA-89F1-9C722D2162F4}" presName="Name13" presStyleLbl="parChTrans1D2" presStyleIdx="3" presStyleCnt="4"/>
      <dgm:spPr/>
    </dgm:pt>
    <dgm:pt modelId="{3B3FF08F-9004-4822-8A31-A77E22AFC064}" type="pres">
      <dgm:prSet presAssocID="{01BEEA56-F758-4D52-8992-882B4F08C4E7}" presName="childText" presStyleLbl="bgAcc1" presStyleIdx="3" presStyleCnt="4" custScaleX="252617" custLinFactNeighborX="-448" custLinFactNeighborY="2282">
        <dgm:presLayoutVars>
          <dgm:bulletEnabled val="1"/>
        </dgm:presLayoutVars>
      </dgm:prSet>
      <dgm:spPr/>
    </dgm:pt>
  </dgm:ptLst>
  <dgm:cxnLst>
    <dgm:cxn modelId="{515E6707-48AC-4C66-AF4C-F4FDC83EC814}" type="presOf" srcId="{AC041DC7-E310-4237-98D4-7147EAD9D1AE}" destId="{7ACEED8F-FC2C-4F71-9FEB-4202A26C251B}" srcOrd="0" destOrd="0" presId="urn:microsoft.com/office/officeart/2005/8/layout/hierarchy3"/>
    <dgm:cxn modelId="{CD1AA90E-5E09-4823-A118-73FE60335F45}" srcId="{AC041DC7-E310-4237-98D4-7147EAD9D1AE}" destId="{BAE7268F-68B3-4C31-B758-E434F45FFA1C}" srcOrd="0" destOrd="0" parTransId="{B785F005-B9BA-40FC-A9F4-50162D82EC5D}" sibTransId="{31BA8CD8-8470-433B-97BB-2127E3B40B66}"/>
    <dgm:cxn modelId="{A396BD17-96F4-406C-95DC-1EE40F7DEBD4}" type="presOf" srcId="{01BEEA56-F758-4D52-8992-882B4F08C4E7}" destId="{3B3FF08F-9004-4822-8A31-A77E22AFC064}" srcOrd="0" destOrd="0" presId="urn:microsoft.com/office/officeart/2005/8/layout/hierarchy3"/>
    <dgm:cxn modelId="{2F718821-4098-4121-944F-808311EFB467}" type="presOf" srcId="{51E4F04E-AC96-48A2-A8A2-7CC5681036F5}" destId="{FC030B36-5DAF-4E3C-8081-54B0761C882D}" srcOrd="0" destOrd="0" presId="urn:microsoft.com/office/officeart/2005/8/layout/hierarchy3"/>
    <dgm:cxn modelId="{E78DE425-D694-4083-966B-3050696DE7D4}" srcId="{AC041DC7-E310-4237-98D4-7147EAD9D1AE}" destId="{01BEEA56-F758-4D52-8992-882B4F08C4E7}" srcOrd="1" destOrd="0" parTransId="{58516E5E-7424-47AA-89F1-9C722D2162F4}" sibTransId="{803A3310-2763-4C29-B8E8-AE4792AB6EAD}"/>
    <dgm:cxn modelId="{80873A42-24B3-4196-B0C4-77FFD26E2276}" type="presOf" srcId="{1FF2B490-BAEB-4E28-AD29-0BAF63CE6812}" destId="{D7A41FD1-E983-43D4-B49C-ACC4EA38C3B4}" srcOrd="0" destOrd="0" presId="urn:microsoft.com/office/officeart/2005/8/layout/hierarchy3"/>
    <dgm:cxn modelId="{84AF8F52-EAF3-4A12-8892-D22A03DB0399}" type="presOf" srcId="{AC041DC7-E310-4237-98D4-7147EAD9D1AE}" destId="{D039B72B-FAD4-46DA-89C6-7D7C474EFFCA}" srcOrd="1" destOrd="0" presId="urn:microsoft.com/office/officeart/2005/8/layout/hierarchy3"/>
    <dgm:cxn modelId="{CA193A75-2674-4101-B0DA-E7222B013641}" srcId="{1FF2B490-BAEB-4E28-AD29-0BAF63CE6812}" destId="{51E4F04E-AC96-48A2-A8A2-7CC5681036F5}" srcOrd="0" destOrd="0" parTransId="{C1481AD4-BE55-4F0F-A7C5-50040373E7C0}" sibTransId="{3F4DA759-A5FF-448A-9D80-4B1D4C3AC8E9}"/>
    <dgm:cxn modelId="{16184257-FE40-458D-8CB2-162ADCB6AF06}" type="presOf" srcId="{D720E23E-E41E-4368-9D3B-FD6345DEEEA5}" destId="{A6D065FC-8C17-411F-B0A6-A14E9CA5BC45}" srcOrd="0" destOrd="0" presId="urn:microsoft.com/office/officeart/2005/8/layout/hierarchy3"/>
    <dgm:cxn modelId="{03B51E79-9660-491C-B3A1-75235B41E7AF}" srcId="{D720E23E-E41E-4368-9D3B-FD6345DEEEA5}" destId="{1FF2B490-BAEB-4E28-AD29-0BAF63CE6812}" srcOrd="0" destOrd="0" parTransId="{F9DBCF98-C6CE-4641-BA92-FFB6F9530AE6}" sibTransId="{B7DEFA64-5968-4EB1-9045-16E9FE118EB7}"/>
    <dgm:cxn modelId="{96E0C45A-DF85-4EA5-A3E0-8D83AAE49F38}" srcId="{1FF2B490-BAEB-4E28-AD29-0BAF63CE6812}" destId="{7164C9E1-F8AC-4BCD-8A3D-69C13D6EB2A2}" srcOrd="1" destOrd="0" parTransId="{EAC409E8-BA67-4676-8313-A2F637188BD6}" sibTransId="{2ABD935B-480F-480A-B559-7382C3CECEDC}"/>
    <dgm:cxn modelId="{4DFE618D-4DDA-4EB8-80FF-037E865107E7}" type="presOf" srcId="{58516E5E-7424-47AA-89F1-9C722D2162F4}" destId="{A76E985C-75A8-43E7-853F-69114CC9B7E4}" srcOrd="0" destOrd="0" presId="urn:microsoft.com/office/officeart/2005/8/layout/hierarchy3"/>
    <dgm:cxn modelId="{E4B51F90-B733-4757-8450-9ACCA239543D}" type="presOf" srcId="{B785F005-B9BA-40FC-A9F4-50162D82EC5D}" destId="{0FFD3B82-B50A-42F6-8458-1CBE1147052C}" srcOrd="0" destOrd="0" presId="urn:microsoft.com/office/officeart/2005/8/layout/hierarchy3"/>
    <dgm:cxn modelId="{0000D89A-C564-4638-A243-1B4BCF5DA74C}" type="presOf" srcId="{BAE7268F-68B3-4C31-B758-E434F45FFA1C}" destId="{B9D29F55-A96C-4716-8C0C-0FE45E8D9494}" srcOrd="0" destOrd="0" presId="urn:microsoft.com/office/officeart/2005/8/layout/hierarchy3"/>
    <dgm:cxn modelId="{33F2499B-ADFC-4595-9A33-45980AC6FB04}" srcId="{D720E23E-E41E-4368-9D3B-FD6345DEEEA5}" destId="{AC041DC7-E310-4237-98D4-7147EAD9D1AE}" srcOrd="1" destOrd="0" parTransId="{66CB353C-DC50-4828-A572-2287D890AAE6}" sibTransId="{F5BB229C-4FAE-415D-A6BB-5175CCDE630B}"/>
    <dgm:cxn modelId="{B5EB78CB-3667-4F33-A5AB-20C8273AA5D6}" type="presOf" srcId="{1FF2B490-BAEB-4E28-AD29-0BAF63CE6812}" destId="{99A95AF1-D92B-47B5-9073-3DF5ABC9D30C}" srcOrd="1" destOrd="0" presId="urn:microsoft.com/office/officeart/2005/8/layout/hierarchy3"/>
    <dgm:cxn modelId="{CEECD1EE-1F30-4A76-8F24-0C2B039A7BC2}" type="presOf" srcId="{EAC409E8-BA67-4676-8313-A2F637188BD6}" destId="{DB4FC3A3-EFE8-4AF5-ADEE-069B7FEDB5DC}" srcOrd="0" destOrd="0" presId="urn:microsoft.com/office/officeart/2005/8/layout/hierarchy3"/>
    <dgm:cxn modelId="{9FE5DAF3-8471-44EF-9D0F-D8567917A80D}" type="presOf" srcId="{7164C9E1-F8AC-4BCD-8A3D-69C13D6EB2A2}" destId="{0732A3ED-3B9D-4C73-906F-9AFBB59F420A}" srcOrd="0" destOrd="0" presId="urn:microsoft.com/office/officeart/2005/8/layout/hierarchy3"/>
    <dgm:cxn modelId="{3B3EB9F4-EFC4-4005-AF8B-3CF47578D9DE}" type="presOf" srcId="{C1481AD4-BE55-4F0F-A7C5-50040373E7C0}" destId="{B1055B6F-7557-4945-B1C6-291861E4DC7D}" srcOrd="0" destOrd="0" presId="urn:microsoft.com/office/officeart/2005/8/layout/hierarchy3"/>
    <dgm:cxn modelId="{B53C747C-E3A1-41E3-8B08-3340F5A38707}" type="presParOf" srcId="{A6D065FC-8C17-411F-B0A6-A14E9CA5BC45}" destId="{EE8B8E8A-9130-4F86-B97F-E0CF8DE0A309}" srcOrd="0" destOrd="0" presId="urn:microsoft.com/office/officeart/2005/8/layout/hierarchy3"/>
    <dgm:cxn modelId="{25E855B8-8725-4FE8-ACF4-1E55A0E810EB}" type="presParOf" srcId="{EE8B8E8A-9130-4F86-B97F-E0CF8DE0A309}" destId="{5DA0B51B-A3D2-492D-BBCC-160270544870}" srcOrd="0" destOrd="0" presId="urn:microsoft.com/office/officeart/2005/8/layout/hierarchy3"/>
    <dgm:cxn modelId="{751374B8-3A4B-44D3-BC4D-BD48C0D2600C}" type="presParOf" srcId="{5DA0B51B-A3D2-492D-BBCC-160270544870}" destId="{D7A41FD1-E983-43D4-B49C-ACC4EA38C3B4}" srcOrd="0" destOrd="0" presId="urn:microsoft.com/office/officeart/2005/8/layout/hierarchy3"/>
    <dgm:cxn modelId="{C509ADBF-E629-42AE-9201-D1D76E982A5F}" type="presParOf" srcId="{5DA0B51B-A3D2-492D-BBCC-160270544870}" destId="{99A95AF1-D92B-47B5-9073-3DF5ABC9D30C}" srcOrd="1" destOrd="0" presId="urn:microsoft.com/office/officeart/2005/8/layout/hierarchy3"/>
    <dgm:cxn modelId="{4689C56B-EE9F-457F-858E-EFF6B33B2D1B}" type="presParOf" srcId="{EE8B8E8A-9130-4F86-B97F-E0CF8DE0A309}" destId="{BB435C6B-6370-4F43-88ED-8E4897DA84B2}" srcOrd="1" destOrd="0" presId="urn:microsoft.com/office/officeart/2005/8/layout/hierarchy3"/>
    <dgm:cxn modelId="{F074E160-5651-4560-815C-6311766B4953}" type="presParOf" srcId="{BB435C6B-6370-4F43-88ED-8E4897DA84B2}" destId="{B1055B6F-7557-4945-B1C6-291861E4DC7D}" srcOrd="0" destOrd="0" presId="urn:microsoft.com/office/officeart/2005/8/layout/hierarchy3"/>
    <dgm:cxn modelId="{65FB4627-4463-4195-B86D-A1900E7D3106}" type="presParOf" srcId="{BB435C6B-6370-4F43-88ED-8E4897DA84B2}" destId="{FC030B36-5DAF-4E3C-8081-54B0761C882D}" srcOrd="1" destOrd="0" presId="urn:microsoft.com/office/officeart/2005/8/layout/hierarchy3"/>
    <dgm:cxn modelId="{9DA1C39C-C1AF-49F1-9CB0-2930AFBEAE71}" type="presParOf" srcId="{BB435C6B-6370-4F43-88ED-8E4897DA84B2}" destId="{DB4FC3A3-EFE8-4AF5-ADEE-069B7FEDB5DC}" srcOrd="2" destOrd="0" presId="urn:microsoft.com/office/officeart/2005/8/layout/hierarchy3"/>
    <dgm:cxn modelId="{7CA3718E-B226-4023-B501-4C1D27EEC5A9}" type="presParOf" srcId="{BB435C6B-6370-4F43-88ED-8E4897DA84B2}" destId="{0732A3ED-3B9D-4C73-906F-9AFBB59F420A}" srcOrd="3" destOrd="0" presId="urn:microsoft.com/office/officeart/2005/8/layout/hierarchy3"/>
    <dgm:cxn modelId="{3888F264-7CD0-4E3C-A4FC-D5ACEF2AF51D}" type="presParOf" srcId="{A6D065FC-8C17-411F-B0A6-A14E9CA5BC45}" destId="{AB963858-612B-4D9F-98F1-164FAA0DE75B}" srcOrd="1" destOrd="0" presId="urn:microsoft.com/office/officeart/2005/8/layout/hierarchy3"/>
    <dgm:cxn modelId="{AD1B7ED5-233B-4491-BAA6-33E82701CB70}" type="presParOf" srcId="{AB963858-612B-4D9F-98F1-164FAA0DE75B}" destId="{5A83BC91-5A17-44AD-A7A2-DB19F293C8F3}" srcOrd="0" destOrd="0" presId="urn:microsoft.com/office/officeart/2005/8/layout/hierarchy3"/>
    <dgm:cxn modelId="{1D4D2808-9A6B-45DC-9991-2717F6E1D4A4}" type="presParOf" srcId="{5A83BC91-5A17-44AD-A7A2-DB19F293C8F3}" destId="{7ACEED8F-FC2C-4F71-9FEB-4202A26C251B}" srcOrd="0" destOrd="0" presId="urn:microsoft.com/office/officeart/2005/8/layout/hierarchy3"/>
    <dgm:cxn modelId="{FF01E0E1-185E-4792-8B4B-675EB021CC34}" type="presParOf" srcId="{5A83BC91-5A17-44AD-A7A2-DB19F293C8F3}" destId="{D039B72B-FAD4-46DA-89C6-7D7C474EFFCA}" srcOrd="1" destOrd="0" presId="urn:microsoft.com/office/officeart/2005/8/layout/hierarchy3"/>
    <dgm:cxn modelId="{117DA9DE-3B88-4271-ADBE-907D148B4123}" type="presParOf" srcId="{AB963858-612B-4D9F-98F1-164FAA0DE75B}" destId="{FCEC7364-3413-4902-9D9F-279225D2F1F4}" srcOrd="1" destOrd="0" presId="urn:microsoft.com/office/officeart/2005/8/layout/hierarchy3"/>
    <dgm:cxn modelId="{00FF0C93-6B67-4C68-AF87-184FEA16EA7E}" type="presParOf" srcId="{FCEC7364-3413-4902-9D9F-279225D2F1F4}" destId="{0FFD3B82-B50A-42F6-8458-1CBE1147052C}" srcOrd="0" destOrd="0" presId="urn:microsoft.com/office/officeart/2005/8/layout/hierarchy3"/>
    <dgm:cxn modelId="{B2AAD295-ECFA-4D4E-A761-284004F3E5C4}" type="presParOf" srcId="{FCEC7364-3413-4902-9D9F-279225D2F1F4}" destId="{B9D29F55-A96C-4716-8C0C-0FE45E8D9494}" srcOrd="1" destOrd="0" presId="urn:microsoft.com/office/officeart/2005/8/layout/hierarchy3"/>
    <dgm:cxn modelId="{AE472393-8BD9-4DF6-9414-1786DD9E1474}" type="presParOf" srcId="{FCEC7364-3413-4902-9D9F-279225D2F1F4}" destId="{A76E985C-75A8-43E7-853F-69114CC9B7E4}" srcOrd="2" destOrd="0" presId="urn:microsoft.com/office/officeart/2005/8/layout/hierarchy3"/>
    <dgm:cxn modelId="{167EF741-EC46-4AE0-9D79-AA6CBF5EF683}" type="presParOf" srcId="{FCEC7364-3413-4902-9D9F-279225D2F1F4}" destId="{3B3FF08F-9004-4822-8A31-A77E22AFC064}"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6CCE91B-E1FF-48BD-AA6D-54348FFF6523}" type="doc">
      <dgm:prSet loTypeId="urn:microsoft.com/office/officeart/2005/8/layout/arrow2" loCatId="process" qsTypeId="urn:microsoft.com/office/officeart/2005/8/quickstyle/3d3" qsCatId="3D" csTypeId="urn:microsoft.com/office/officeart/2005/8/colors/accent1_2" csCatId="accent1" phldr="1"/>
      <dgm:spPr/>
      <dgm:t>
        <a:bodyPr/>
        <a:lstStyle/>
        <a:p>
          <a:endParaRPr lang="en-US"/>
        </a:p>
      </dgm:t>
    </dgm:pt>
    <dgm:pt modelId="{57AA3192-CAE3-43E6-971B-9630924989BC}">
      <dgm:prSet phldrT="[Text]" phldr="0"/>
      <dgm:spPr/>
      <dgm:t>
        <a:bodyPr/>
        <a:lstStyle/>
        <a:p>
          <a:endParaRPr lang="en-US" dirty="0">
            <a:solidFill>
              <a:schemeClr val="bg1"/>
            </a:solidFill>
            <a:latin typeface="Times New Roman" panose="02020603050405020304" pitchFamily="18" charset="0"/>
            <a:cs typeface="Times New Roman" panose="02020603050405020304" pitchFamily="18" charset="0"/>
          </a:endParaRPr>
        </a:p>
        <a:p>
          <a:r>
            <a:rPr lang="en-US" b="1" dirty="0">
              <a:solidFill>
                <a:schemeClr val="bg1"/>
              </a:solidFill>
              <a:latin typeface="Times New Roman" panose="02020603050405020304" pitchFamily="18" charset="0"/>
              <a:cs typeface="Times New Roman" panose="02020603050405020304" pitchFamily="18" charset="0"/>
            </a:rPr>
            <a:t>15/9/2025</a:t>
          </a:r>
        </a:p>
        <a:p>
          <a:r>
            <a:rPr lang="en-US" dirty="0" err="1">
              <a:solidFill>
                <a:schemeClr val="bg1"/>
              </a:solidFill>
              <a:latin typeface="Times New Roman" panose="02020603050405020304" pitchFamily="18" charset="0"/>
              <a:cs typeface="Times New Roman" panose="02020603050405020304" pitchFamily="18" charset="0"/>
            </a:rPr>
            <a:t>Thống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đốc</a:t>
          </a:r>
          <a:r>
            <a:rPr lang="en-US" dirty="0">
              <a:solidFill>
                <a:schemeClr val="bg1"/>
              </a:solidFill>
              <a:latin typeface="Times New Roman" panose="02020603050405020304" pitchFamily="18" charset="0"/>
              <a:cs typeface="Times New Roman" panose="02020603050405020304" pitchFamily="18" charset="0"/>
            </a:rPr>
            <a:t> NHNN </a:t>
          </a:r>
          <a:r>
            <a:rPr lang="en-US" dirty="0" err="1">
              <a:solidFill>
                <a:schemeClr val="bg1"/>
              </a:solidFill>
              <a:latin typeface="Times New Roman" panose="02020603050405020304" pitchFamily="18" charset="0"/>
              <a:cs typeface="Times New Roman" panose="02020603050405020304" pitchFamily="18" charset="0"/>
            </a:rPr>
            <a:t>ký</a:t>
          </a:r>
          <a:r>
            <a:rPr lang="en-US" dirty="0">
              <a:solidFill>
                <a:schemeClr val="bg1"/>
              </a:solidFill>
              <a:latin typeface="Times New Roman" panose="02020603050405020304" pitchFamily="18" charset="0"/>
              <a:cs typeface="Times New Roman" panose="02020603050405020304" pitchFamily="18" charset="0"/>
            </a:rPr>
            <a:t> ban </a:t>
          </a:r>
          <a:r>
            <a:rPr lang="en-US" dirty="0" err="1">
              <a:solidFill>
                <a:schemeClr val="bg1"/>
              </a:solidFill>
              <a:latin typeface="Times New Roman" panose="02020603050405020304" pitchFamily="18" charset="0"/>
              <a:cs typeface="Times New Roman" panose="02020603050405020304" pitchFamily="18" charset="0"/>
            </a:rPr>
            <a:t>hành</a:t>
          </a:r>
          <a:endParaRPr lang="en-US" dirty="0">
            <a:solidFill>
              <a:schemeClr val="bg1"/>
            </a:solidFill>
            <a:latin typeface="Times New Roman" panose="02020603050405020304" pitchFamily="18" charset="0"/>
            <a:cs typeface="Times New Roman" panose="02020603050405020304" pitchFamily="18" charset="0"/>
          </a:endParaRPr>
        </a:p>
      </dgm:t>
    </dgm:pt>
    <dgm:pt modelId="{4BF5E20F-0C08-4044-A507-CF1890BC7083}" type="parTrans" cxnId="{6FF8399B-B17A-4725-A701-3D22BAB0D6FF}">
      <dgm:prSet/>
      <dgm:spPr/>
      <dgm:t>
        <a:bodyPr/>
        <a:lstStyle/>
        <a:p>
          <a:endParaRPr lang="en-US"/>
        </a:p>
      </dgm:t>
    </dgm:pt>
    <dgm:pt modelId="{D69CAF62-BAE8-441A-AAF1-D0AECB8845D7}" type="sibTrans" cxnId="{6FF8399B-B17A-4725-A701-3D22BAB0D6FF}">
      <dgm:prSet/>
      <dgm:spPr/>
      <dgm:t>
        <a:bodyPr/>
        <a:lstStyle/>
        <a:p>
          <a:endParaRPr lang="en-US"/>
        </a:p>
      </dgm:t>
    </dgm:pt>
    <dgm:pt modelId="{B5391841-F09D-4784-89E7-5FE05DA526DB}">
      <dgm:prSet phldrT="[Text]" phldr="0"/>
      <dgm:spPr/>
      <dgm:t>
        <a:bodyPr/>
        <a:lstStyle/>
        <a:p>
          <a:r>
            <a:rPr lang="en-US" b="1" dirty="0">
              <a:solidFill>
                <a:schemeClr val="bg1"/>
              </a:solidFill>
              <a:latin typeface="Times New Roman" panose="02020603050405020304" pitchFamily="18" charset="0"/>
              <a:cs typeface="Times New Roman" panose="02020603050405020304" pitchFamily="18" charset="0"/>
            </a:rPr>
            <a:t>01/11/2025</a:t>
          </a:r>
        </a:p>
        <a:p>
          <a:r>
            <a:rPr lang="vi-VN" b="0" i="0" dirty="0">
              <a:solidFill>
                <a:schemeClr val="bg1"/>
              </a:solidFill>
              <a:latin typeface="Times New Roman" panose="02020603050405020304" pitchFamily="18" charset="0"/>
              <a:cs typeface="Times New Roman" panose="02020603050405020304" pitchFamily="18" charset="0"/>
            </a:rPr>
            <a:t>Thông tư này có hiệu lực thi hành, trừ trường hợp quy định tại khoản 2, khoản 3 Điề</a:t>
          </a:r>
          <a:r>
            <a:rPr lang="en-US" b="0" i="0" dirty="0">
              <a:solidFill>
                <a:schemeClr val="bg1"/>
              </a:solidFill>
              <a:latin typeface="Times New Roman" panose="02020603050405020304" pitchFamily="18" charset="0"/>
              <a:cs typeface="Times New Roman" panose="02020603050405020304" pitchFamily="18" charset="0"/>
            </a:rPr>
            <a:t>u 13</a:t>
          </a:r>
          <a:r>
            <a:rPr lang="vi-VN" b="0" i="0" dirty="0">
              <a:solidFill>
                <a:schemeClr val="bg1"/>
              </a:solidFill>
              <a:latin typeface="Times New Roman" panose="02020603050405020304" pitchFamily="18" charset="0"/>
              <a:cs typeface="Times New Roman" panose="02020603050405020304" pitchFamily="18" charset="0"/>
            </a:rPr>
            <a:t>.</a:t>
          </a:r>
          <a:endParaRPr lang="en-US" dirty="0">
            <a:solidFill>
              <a:schemeClr val="bg1"/>
            </a:solidFill>
            <a:latin typeface="Times New Roman" panose="02020603050405020304" pitchFamily="18" charset="0"/>
            <a:cs typeface="Times New Roman" panose="02020603050405020304" pitchFamily="18" charset="0"/>
          </a:endParaRPr>
        </a:p>
      </dgm:t>
    </dgm:pt>
    <dgm:pt modelId="{88FE3348-DAE1-45B3-B13C-DF99E6E669BE}" type="parTrans" cxnId="{8603F814-40C1-4DC3-8442-A0D9FF6B4725}">
      <dgm:prSet/>
      <dgm:spPr/>
      <dgm:t>
        <a:bodyPr/>
        <a:lstStyle/>
        <a:p>
          <a:endParaRPr lang="en-US"/>
        </a:p>
      </dgm:t>
    </dgm:pt>
    <dgm:pt modelId="{A1C1460A-BC4B-45A0-8CFA-F70A94889B98}" type="sibTrans" cxnId="{8603F814-40C1-4DC3-8442-A0D9FF6B4725}">
      <dgm:prSet/>
      <dgm:spPr/>
      <dgm:t>
        <a:bodyPr/>
        <a:lstStyle/>
        <a:p>
          <a:endParaRPr lang="en-US"/>
        </a:p>
      </dgm:t>
    </dgm:pt>
    <dgm:pt modelId="{80BE1BAB-15ED-436F-9DE2-E9B9B1782B75}">
      <dgm:prSet phldrT="[Text]" phldr="0"/>
      <dgm:spPr/>
      <dgm:t>
        <a:bodyPr/>
        <a:lstStyle/>
        <a:p>
          <a:pPr algn="just"/>
          <a:endParaRPr lang="en-US" b="1" dirty="0">
            <a:solidFill>
              <a:schemeClr val="bg1"/>
            </a:solidFill>
            <a:latin typeface="Times New Roman" panose="02020603050405020304" pitchFamily="18" charset="0"/>
            <a:cs typeface="Times New Roman" panose="02020603050405020304" pitchFamily="18" charset="0"/>
          </a:endParaRPr>
        </a:p>
        <a:p>
          <a:pPr algn="just"/>
          <a:r>
            <a:rPr lang="en-US" b="1" dirty="0">
              <a:solidFill>
                <a:schemeClr val="bg1"/>
              </a:solidFill>
              <a:latin typeface="Times New Roman" panose="02020603050405020304" pitchFamily="18" charset="0"/>
              <a:cs typeface="Times New Roman" panose="02020603050405020304" pitchFamily="18" charset="0"/>
            </a:rPr>
            <a:t>01/01/2026</a:t>
          </a:r>
        </a:p>
        <a:p>
          <a:pPr algn="just"/>
          <a:r>
            <a:rPr lang="en-US" b="0" i="0" dirty="0">
              <a:solidFill>
                <a:schemeClr val="bg1"/>
              </a:solidFill>
              <a:latin typeface="Times New Roman" panose="02020603050405020304" pitchFamily="18" charset="0"/>
              <a:cs typeface="Times New Roman" panose="02020603050405020304" pitchFamily="18" charset="0"/>
            </a:rPr>
            <a:t>ĐTBC </a:t>
          </a:r>
          <a:r>
            <a:rPr lang="vi-VN" b="0" i="0" dirty="0">
              <a:solidFill>
                <a:schemeClr val="bg1"/>
              </a:solidFill>
              <a:latin typeface="Times New Roman" panose="02020603050405020304" pitchFamily="18" charset="0"/>
              <a:cs typeface="Times New Roman" panose="02020603050405020304" pitchFamily="18" charset="0"/>
            </a:rPr>
            <a:t>có trách nhiệm hoàn thành việc điều chỉnh, cập nhật quy định nội bộ, quy trình quản lý rủi ro, để bảo đảm tuân thủ đầy đủ các quy định tại Thông tư</a:t>
          </a:r>
          <a:endParaRPr lang="en-US" b="0" i="0" dirty="0">
            <a:solidFill>
              <a:schemeClr val="bg1"/>
            </a:solidFill>
            <a:latin typeface="Times New Roman" panose="02020603050405020304" pitchFamily="18" charset="0"/>
            <a:cs typeface="Times New Roman" panose="02020603050405020304" pitchFamily="18" charset="0"/>
          </a:endParaRPr>
        </a:p>
        <a:p>
          <a:pPr algn="just"/>
          <a:r>
            <a:rPr lang="vi-VN" b="0" i="0" dirty="0">
              <a:solidFill>
                <a:schemeClr val="bg1"/>
              </a:solidFill>
              <a:latin typeface="Times New Roman" panose="02020603050405020304" pitchFamily="18" charset="0"/>
              <a:cs typeface="Times New Roman" panose="02020603050405020304" pitchFamily="18" charset="0"/>
            </a:rPr>
            <a:t>Quy định tại </a:t>
          </a:r>
          <a:r>
            <a:rPr lang="vi-VN" b="0" i="0" u="none" dirty="0">
              <a:solidFill>
                <a:schemeClr val="bg1"/>
              </a:solidFill>
              <a:latin typeface="Times New Roman" panose="02020603050405020304" pitchFamily="18" charset="0"/>
              <a:cs typeface="Times New Roman" panose="02020603050405020304" pitchFamily="18" charset="0"/>
            </a:rPr>
            <a:t>điểm b khoản 1 Điều 10 Thông tư </a:t>
          </a:r>
          <a:r>
            <a:rPr lang="vi-VN" b="0" i="0" dirty="0">
              <a:solidFill>
                <a:schemeClr val="bg1"/>
              </a:solidFill>
              <a:latin typeface="Times New Roman" panose="02020603050405020304" pitchFamily="18" charset="0"/>
              <a:cs typeface="Times New Roman" panose="02020603050405020304" pitchFamily="18" charset="0"/>
            </a:rPr>
            <a:t>có hiệu lực thi hành</a:t>
          </a:r>
          <a:endParaRPr lang="en-US" dirty="0">
            <a:solidFill>
              <a:schemeClr val="bg1"/>
            </a:solidFill>
            <a:latin typeface="Times New Roman" panose="02020603050405020304" pitchFamily="18" charset="0"/>
            <a:cs typeface="Times New Roman" panose="02020603050405020304" pitchFamily="18" charset="0"/>
          </a:endParaRPr>
        </a:p>
      </dgm:t>
    </dgm:pt>
    <dgm:pt modelId="{7954DE77-9256-4815-8F77-8FEFA017E68B}" type="parTrans" cxnId="{4E39B499-F435-40BE-A797-57D466B6715D}">
      <dgm:prSet/>
      <dgm:spPr/>
      <dgm:t>
        <a:bodyPr/>
        <a:lstStyle/>
        <a:p>
          <a:endParaRPr lang="en-US"/>
        </a:p>
      </dgm:t>
    </dgm:pt>
    <dgm:pt modelId="{C969CD4D-0260-47D6-9FEA-177564BDBDC2}" type="sibTrans" cxnId="{4E39B499-F435-40BE-A797-57D466B6715D}">
      <dgm:prSet/>
      <dgm:spPr/>
      <dgm:t>
        <a:bodyPr/>
        <a:lstStyle/>
        <a:p>
          <a:endParaRPr lang="en-US"/>
        </a:p>
      </dgm:t>
    </dgm:pt>
    <dgm:pt modelId="{C4C595E2-0E52-4A37-8B36-5D98C9F6A779}" type="pres">
      <dgm:prSet presAssocID="{A6CCE91B-E1FF-48BD-AA6D-54348FFF6523}" presName="arrowDiagram" presStyleCnt="0">
        <dgm:presLayoutVars>
          <dgm:chMax val="5"/>
          <dgm:dir/>
          <dgm:resizeHandles val="exact"/>
        </dgm:presLayoutVars>
      </dgm:prSet>
      <dgm:spPr/>
    </dgm:pt>
    <dgm:pt modelId="{5C8E0A03-F27D-4A33-B75B-F107D308CC88}" type="pres">
      <dgm:prSet presAssocID="{A6CCE91B-E1FF-48BD-AA6D-54348FFF6523}" presName="arrow" presStyleLbl="bgShp" presStyleIdx="0" presStyleCnt="1" custLinFactNeighborX="0" custLinFactNeighborY="-8000"/>
      <dgm:spPr/>
    </dgm:pt>
    <dgm:pt modelId="{DB9C4C38-BC98-4D4C-8324-E284DBA685C8}" type="pres">
      <dgm:prSet presAssocID="{A6CCE91B-E1FF-48BD-AA6D-54348FFF6523}" presName="arrowDiagram3" presStyleCnt="0"/>
      <dgm:spPr/>
    </dgm:pt>
    <dgm:pt modelId="{50E5AD80-213D-4962-B67E-60AF4909ED53}" type="pres">
      <dgm:prSet presAssocID="{57AA3192-CAE3-43E6-971B-9630924989BC}" presName="bullet3a" presStyleLbl="node1" presStyleIdx="0" presStyleCnt="3"/>
      <dgm:spPr/>
    </dgm:pt>
    <dgm:pt modelId="{7705391B-5697-494B-92CC-D1EAE2FE10AB}" type="pres">
      <dgm:prSet presAssocID="{57AA3192-CAE3-43E6-971B-9630924989BC}" presName="textBox3a" presStyleLbl="revTx" presStyleIdx="0" presStyleCnt="3">
        <dgm:presLayoutVars>
          <dgm:bulletEnabled val="1"/>
        </dgm:presLayoutVars>
      </dgm:prSet>
      <dgm:spPr/>
    </dgm:pt>
    <dgm:pt modelId="{C47DB42C-1621-429C-97C3-032D986E2354}" type="pres">
      <dgm:prSet presAssocID="{B5391841-F09D-4784-89E7-5FE05DA526DB}" presName="bullet3b" presStyleLbl="node1" presStyleIdx="1" presStyleCnt="3"/>
      <dgm:spPr/>
    </dgm:pt>
    <dgm:pt modelId="{1DABFA16-879D-414B-9BC7-C7BEC596A9BB}" type="pres">
      <dgm:prSet presAssocID="{B5391841-F09D-4784-89E7-5FE05DA526DB}" presName="textBox3b" presStyleLbl="revTx" presStyleIdx="1" presStyleCnt="3" custScaleY="72739" custLinFactNeighborX="1504" custLinFactNeighborY="15214">
        <dgm:presLayoutVars>
          <dgm:bulletEnabled val="1"/>
        </dgm:presLayoutVars>
      </dgm:prSet>
      <dgm:spPr/>
    </dgm:pt>
    <dgm:pt modelId="{23CC5C2C-3A14-4632-B29D-88E746942CB1}" type="pres">
      <dgm:prSet presAssocID="{80BE1BAB-15ED-436F-9DE2-E9B9B1782B75}" presName="bullet3c" presStyleLbl="node1" presStyleIdx="2" presStyleCnt="3"/>
      <dgm:spPr/>
    </dgm:pt>
    <dgm:pt modelId="{021A1BDB-33D8-462E-A13C-D1380D87241E}" type="pres">
      <dgm:prSet presAssocID="{80BE1BAB-15ED-436F-9DE2-E9B9B1782B75}" presName="textBox3c" presStyleLbl="revTx" presStyleIdx="2" presStyleCnt="3" custScaleX="152066" custScaleY="88306" custLinFactNeighborX="2509" custLinFactNeighborY="18032">
        <dgm:presLayoutVars>
          <dgm:bulletEnabled val="1"/>
        </dgm:presLayoutVars>
      </dgm:prSet>
      <dgm:spPr/>
    </dgm:pt>
  </dgm:ptLst>
  <dgm:cxnLst>
    <dgm:cxn modelId="{8603F814-40C1-4DC3-8442-A0D9FF6B4725}" srcId="{A6CCE91B-E1FF-48BD-AA6D-54348FFF6523}" destId="{B5391841-F09D-4784-89E7-5FE05DA526DB}" srcOrd="1" destOrd="0" parTransId="{88FE3348-DAE1-45B3-B13C-DF99E6E669BE}" sibTransId="{A1C1460A-BC4B-45A0-8CFA-F70A94889B98}"/>
    <dgm:cxn modelId="{62762A37-E63B-4289-AE8B-D40AD99CA71F}" type="presOf" srcId="{57AA3192-CAE3-43E6-971B-9630924989BC}" destId="{7705391B-5697-494B-92CC-D1EAE2FE10AB}" srcOrd="0" destOrd="0" presId="urn:microsoft.com/office/officeart/2005/8/layout/arrow2"/>
    <dgm:cxn modelId="{4E39B499-F435-40BE-A797-57D466B6715D}" srcId="{A6CCE91B-E1FF-48BD-AA6D-54348FFF6523}" destId="{80BE1BAB-15ED-436F-9DE2-E9B9B1782B75}" srcOrd="2" destOrd="0" parTransId="{7954DE77-9256-4815-8F77-8FEFA017E68B}" sibTransId="{C969CD4D-0260-47D6-9FEA-177564BDBDC2}"/>
    <dgm:cxn modelId="{6FF8399B-B17A-4725-A701-3D22BAB0D6FF}" srcId="{A6CCE91B-E1FF-48BD-AA6D-54348FFF6523}" destId="{57AA3192-CAE3-43E6-971B-9630924989BC}" srcOrd="0" destOrd="0" parTransId="{4BF5E20F-0C08-4044-A507-CF1890BC7083}" sibTransId="{D69CAF62-BAE8-441A-AAF1-D0AECB8845D7}"/>
    <dgm:cxn modelId="{821600B9-EDAE-4664-9CDA-5724487B2EB6}" type="presOf" srcId="{B5391841-F09D-4784-89E7-5FE05DA526DB}" destId="{1DABFA16-879D-414B-9BC7-C7BEC596A9BB}" srcOrd="0" destOrd="0" presId="urn:microsoft.com/office/officeart/2005/8/layout/arrow2"/>
    <dgm:cxn modelId="{054967DD-744E-41DD-A242-A882D2BA8564}" type="presOf" srcId="{80BE1BAB-15ED-436F-9DE2-E9B9B1782B75}" destId="{021A1BDB-33D8-462E-A13C-D1380D87241E}" srcOrd="0" destOrd="0" presId="urn:microsoft.com/office/officeart/2005/8/layout/arrow2"/>
    <dgm:cxn modelId="{6A5CE8EA-FF63-45B8-AD2B-683AC7AFDBBF}" type="presOf" srcId="{A6CCE91B-E1FF-48BD-AA6D-54348FFF6523}" destId="{C4C595E2-0E52-4A37-8B36-5D98C9F6A779}" srcOrd="0" destOrd="0" presId="urn:microsoft.com/office/officeart/2005/8/layout/arrow2"/>
    <dgm:cxn modelId="{F306BE6B-84D3-4A5F-B166-BAA130D35FBF}" type="presParOf" srcId="{C4C595E2-0E52-4A37-8B36-5D98C9F6A779}" destId="{5C8E0A03-F27D-4A33-B75B-F107D308CC88}" srcOrd="0" destOrd="0" presId="urn:microsoft.com/office/officeart/2005/8/layout/arrow2"/>
    <dgm:cxn modelId="{9C99886C-03B4-4676-983B-D2BF0B662DB0}" type="presParOf" srcId="{C4C595E2-0E52-4A37-8B36-5D98C9F6A779}" destId="{DB9C4C38-BC98-4D4C-8324-E284DBA685C8}" srcOrd="1" destOrd="0" presId="urn:microsoft.com/office/officeart/2005/8/layout/arrow2"/>
    <dgm:cxn modelId="{944BDE0C-E892-4F62-8D4E-39EBFB5CEAEE}" type="presParOf" srcId="{DB9C4C38-BC98-4D4C-8324-E284DBA685C8}" destId="{50E5AD80-213D-4962-B67E-60AF4909ED53}" srcOrd="0" destOrd="0" presId="urn:microsoft.com/office/officeart/2005/8/layout/arrow2"/>
    <dgm:cxn modelId="{A21F922C-F4AE-4D0F-976C-943E49450345}" type="presParOf" srcId="{DB9C4C38-BC98-4D4C-8324-E284DBA685C8}" destId="{7705391B-5697-494B-92CC-D1EAE2FE10AB}" srcOrd="1" destOrd="0" presId="urn:microsoft.com/office/officeart/2005/8/layout/arrow2"/>
    <dgm:cxn modelId="{EA8899E3-04B3-4E7E-A784-08AD018A94E8}" type="presParOf" srcId="{DB9C4C38-BC98-4D4C-8324-E284DBA685C8}" destId="{C47DB42C-1621-429C-97C3-032D986E2354}" srcOrd="2" destOrd="0" presId="urn:microsoft.com/office/officeart/2005/8/layout/arrow2"/>
    <dgm:cxn modelId="{CC34262C-D027-495F-93F7-B1404C5AD5D2}" type="presParOf" srcId="{DB9C4C38-BC98-4D4C-8324-E284DBA685C8}" destId="{1DABFA16-879D-414B-9BC7-C7BEC596A9BB}" srcOrd="3" destOrd="0" presId="urn:microsoft.com/office/officeart/2005/8/layout/arrow2"/>
    <dgm:cxn modelId="{3D43C120-DF6E-42EC-9774-CCB614D3DC3A}" type="presParOf" srcId="{DB9C4C38-BC98-4D4C-8324-E284DBA685C8}" destId="{23CC5C2C-3A14-4632-B29D-88E746942CB1}" srcOrd="4" destOrd="0" presId="urn:microsoft.com/office/officeart/2005/8/layout/arrow2"/>
    <dgm:cxn modelId="{0C0A650A-3399-4B1A-99D2-749D84406F74}" type="presParOf" srcId="{DB9C4C38-BC98-4D4C-8324-E284DBA685C8}" destId="{021A1BDB-33D8-462E-A13C-D1380D87241E}"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F1621E1-D6E2-4D28-9BC1-39B3F5A8A2C1}" type="doc">
      <dgm:prSet loTypeId="urn:microsoft.com/office/officeart/2005/8/layout/arrow6" loCatId="process" qsTypeId="urn:microsoft.com/office/officeart/2005/8/quickstyle/simple1" qsCatId="simple" csTypeId="urn:microsoft.com/office/officeart/2005/8/colors/accent1_2" csCatId="accent1" phldr="1"/>
      <dgm:spPr/>
      <dgm:t>
        <a:bodyPr/>
        <a:lstStyle/>
        <a:p>
          <a:endParaRPr lang="en-US"/>
        </a:p>
      </dgm:t>
    </dgm:pt>
    <dgm:pt modelId="{8B1DDB52-AAD6-4BB5-9403-58F0D863DE43}">
      <dgm:prSet phldrT="[Text]" phldr="0"/>
      <dgm:spPr/>
      <dgm:t>
        <a:bodyPr/>
        <a:lstStyle/>
        <a:p>
          <a:r>
            <a:rPr lang="en-US" dirty="0"/>
            <a:t>Trao </a:t>
          </a:r>
          <a:r>
            <a:rPr lang="en-US" dirty="0" err="1"/>
            <a:t>đổi</a:t>
          </a:r>
          <a:r>
            <a:rPr lang="en-US" dirty="0"/>
            <a:t>	</a:t>
          </a:r>
        </a:p>
      </dgm:t>
    </dgm:pt>
    <dgm:pt modelId="{DC0DF03E-9AC2-47B8-8296-D444202E6750}" type="parTrans" cxnId="{B9C65192-CB2D-44E9-8C4E-714E4FFCD210}">
      <dgm:prSet/>
      <dgm:spPr/>
      <dgm:t>
        <a:bodyPr/>
        <a:lstStyle/>
        <a:p>
          <a:endParaRPr lang="en-US"/>
        </a:p>
      </dgm:t>
    </dgm:pt>
    <dgm:pt modelId="{21BBA821-806C-4DAF-8D59-05198AB4DFC6}" type="sibTrans" cxnId="{B9C65192-CB2D-44E9-8C4E-714E4FFCD210}">
      <dgm:prSet/>
      <dgm:spPr/>
      <dgm:t>
        <a:bodyPr/>
        <a:lstStyle/>
        <a:p>
          <a:endParaRPr lang="en-US"/>
        </a:p>
      </dgm:t>
    </dgm:pt>
    <dgm:pt modelId="{74F727E3-E802-45C6-B632-03D00C1F00E0}">
      <dgm:prSet phldrT="[Text]" phldr="0"/>
      <dgm:spPr/>
      <dgm:t>
        <a:bodyPr/>
        <a:lstStyle/>
        <a:p>
          <a:r>
            <a:rPr lang="en-US" dirty="0"/>
            <a:t>Thảo </a:t>
          </a:r>
          <a:r>
            <a:rPr lang="en-US" dirty="0" err="1"/>
            <a:t>luận</a:t>
          </a:r>
          <a:endParaRPr lang="en-US" dirty="0"/>
        </a:p>
      </dgm:t>
    </dgm:pt>
    <dgm:pt modelId="{5C201E97-6391-4F90-9FEA-62C7C7DD8CE7}" type="parTrans" cxnId="{4E8F80AE-31AA-4D45-AB72-E7AD99D0F7F2}">
      <dgm:prSet/>
      <dgm:spPr/>
      <dgm:t>
        <a:bodyPr/>
        <a:lstStyle/>
        <a:p>
          <a:endParaRPr lang="en-US"/>
        </a:p>
      </dgm:t>
    </dgm:pt>
    <dgm:pt modelId="{7E1EE6BB-E8E2-4CDC-B04D-8B7C3A199306}" type="sibTrans" cxnId="{4E8F80AE-31AA-4D45-AB72-E7AD99D0F7F2}">
      <dgm:prSet/>
      <dgm:spPr/>
      <dgm:t>
        <a:bodyPr/>
        <a:lstStyle/>
        <a:p>
          <a:endParaRPr lang="en-US"/>
        </a:p>
      </dgm:t>
    </dgm:pt>
    <dgm:pt modelId="{CDD27D95-7C99-4393-A787-F010BBAB69E0}" type="pres">
      <dgm:prSet presAssocID="{EF1621E1-D6E2-4D28-9BC1-39B3F5A8A2C1}" presName="compositeShape" presStyleCnt="0">
        <dgm:presLayoutVars>
          <dgm:chMax val="2"/>
          <dgm:dir/>
          <dgm:resizeHandles val="exact"/>
        </dgm:presLayoutVars>
      </dgm:prSet>
      <dgm:spPr/>
    </dgm:pt>
    <dgm:pt modelId="{E962F5FB-8DA9-4092-B80D-5536A5E94FEB}" type="pres">
      <dgm:prSet presAssocID="{EF1621E1-D6E2-4D28-9BC1-39B3F5A8A2C1}" presName="ribbon" presStyleLbl="node1" presStyleIdx="0" presStyleCnt="1"/>
      <dgm:spPr/>
    </dgm:pt>
    <dgm:pt modelId="{05A1E8D8-FA15-418B-85B1-7B75E4CAE0E3}" type="pres">
      <dgm:prSet presAssocID="{EF1621E1-D6E2-4D28-9BC1-39B3F5A8A2C1}" presName="leftArrowText" presStyleLbl="node1" presStyleIdx="0" presStyleCnt="1">
        <dgm:presLayoutVars>
          <dgm:chMax val="0"/>
          <dgm:bulletEnabled val="1"/>
        </dgm:presLayoutVars>
      </dgm:prSet>
      <dgm:spPr/>
    </dgm:pt>
    <dgm:pt modelId="{22A6683F-DB2F-42B0-8108-7DE3A61395D5}" type="pres">
      <dgm:prSet presAssocID="{EF1621E1-D6E2-4D28-9BC1-39B3F5A8A2C1}" presName="rightArrowText" presStyleLbl="node1" presStyleIdx="0" presStyleCnt="1">
        <dgm:presLayoutVars>
          <dgm:chMax val="0"/>
          <dgm:bulletEnabled val="1"/>
        </dgm:presLayoutVars>
      </dgm:prSet>
      <dgm:spPr/>
    </dgm:pt>
  </dgm:ptLst>
  <dgm:cxnLst>
    <dgm:cxn modelId="{D92AF018-BD9E-40CD-9AAC-D94BB1AAA5CF}" type="presOf" srcId="{EF1621E1-D6E2-4D28-9BC1-39B3F5A8A2C1}" destId="{CDD27D95-7C99-4393-A787-F010BBAB69E0}" srcOrd="0" destOrd="0" presId="urn:microsoft.com/office/officeart/2005/8/layout/arrow6"/>
    <dgm:cxn modelId="{A8B8CE49-BD12-4E8D-BDB2-144117D810DC}" type="presOf" srcId="{8B1DDB52-AAD6-4BB5-9403-58F0D863DE43}" destId="{05A1E8D8-FA15-418B-85B1-7B75E4CAE0E3}" srcOrd="0" destOrd="0" presId="urn:microsoft.com/office/officeart/2005/8/layout/arrow6"/>
    <dgm:cxn modelId="{B9C65192-CB2D-44E9-8C4E-714E4FFCD210}" srcId="{EF1621E1-D6E2-4D28-9BC1-39B3F5A8A2C1}" destId="{8B1DDB52-AAD6-4BB5-9403-58F0D863DE43}" srcOrd="0" destOrd="0" parTransId="{DC0DF03E-9AC2-47B8-8296-D444202E6750}" sibTransId="{21BBA821-806C-4DAF-8D59-05198AB4DFC6}"/>
    <dgm:cxn modelId="{4E8F80AE-31AA-4D45-AB72-E7AD99D0F7F2}" srcId="{EF1621E1-D6E2-4D28-9BC1-39B3F5A8A2C1}" destId="{74F727E3-E802-45C6-B632-03D00C1F00E0}" srcOrd="1" destOrd="0" parTransId="{5C201E97-6391-4F90-9FEA-62C7C7DD8CE7}" sibTransId="{7E1EE6BB-E8E2-4CDC-B04D-8B7C3A199306}"/>
    <dgm:cxn modelId="{50364FC2-0054-4F62-B435-A544C770489B}" type="presOf" srcId="{74F727E3-E802-45C6-B632-03D00C1F00E0}" destId="{22A6683F-DB2F-42B0-8108-7DE3A61395D5}" srcOrd="0" destOrd="0" presId="urn:microsoft.com/office/officeart/2005/8/layout/arrow6"/>
    <dgm:cxn modelId="{CD72FD21-D092-489D-A608-479F77EB2AC8}" type="presParOf" srcId="{CDD27D95-7C99-4393-A787-F010BBAB69E0}" destId="{E962F5FB-8DA9-4092-B80D-5536A5E94FEB}" srcOrd="0" destOrd="0" presId="urn:microsoft.com/office/officeart/2005/8/layout/arrow6"/>
    <dgm:cxn modelId="{0858AD59-F80A-4324-B7A3-612A055EA26E}" type="presParOf" srcId="{CDD27D95-7C99-4393-A787-F010BBAB69E0}" destId="{05A1E8D8-FA15-418B-85B1-7B75E4CAE0E3}" srcOrd="1" destOrd="0" presId="urn:microsoft.com/office/officeart/2005/8/layout/arrow6"/>
    <dgm:cxn modelId="{B172945D-777A-4E18-9F6B-871D3C282402}" type="presParOf" srcId="{CDD27D95-7C99-4393-A787-F010BBAB69E0}" destId="{22A6683F-DB2F-42B0-8108-7DE3A61395D5}"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20E23E-E41E-4368-9D3B-FD6345DEEEA5}"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en-US"/>
        </a:p>
      </dgm:t>
    </dgm:pt>
    <dgm:pt modelId="{1FF2B490-BAEB-4E28-AD29-0BAF63CE6812}">
      <dgm:prSet phldrT="[Text]" phldr="0"/>
      <dgm:spPr/>
      <dgm:t>
        <a:bodyPr/>
        <a:lstStyle/>
        <a:p>
          <a:r>
            <a:rPr lang="en-US" dirty="0">
              <a:latin typeface="Times New Roman" panose="02020603050405020304" pitchFamily="18" charset="0"/>
              <a:cs typeface="Times New Roman" panose="02020603050405020304" pitchFamily="18" charset="0"/>
            </a:rPr>
            <a:t>Trường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ngoại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lệ</a:t>
          </a:r>
          <a:endParaRPr lang="en-US" dirty="0">
            <a:latin typeface="Times New Roman" panose="02020603050405020304" pitchFamily="18" charset="0"/>
            <a:cs typeface="Times New Roman" panose="02020603050405020304" pitchFamily="18" charset="0"/>
          </a:endParaRPr>
        </a:p>
      </dgm:t>
    </dgm:pt>
    <dgm:pt modelId="{F9DBCF98-C6CE-4641-BA92-FFB6F9530AE6}" type="parTrans" cxnId="{03B51E79-9660-491C-B3A1-75235B41E7AF}">
      <dgm:prSet/>
      <dgm:spPr/>
      <dgm:t>
        <a:bodyPr/>
        <a:lstStyle/>
        <a:p>
          <a:endParaRPr lang="en-US"/>
        </a:p>
      </dgm:t>
    </dgm:pt>
    <dgm:pt modelId="{B7DEFA64-5968-4EB1-9045-16E9FE118EB7}" type="sibTrans" cxnId="{03B51E79-9660-491C-B3A1-75235B41E7AF}">
      <dgm:prSet/>
      <dgm:spPr/>
      <dgm:t>
        <a:bodyPr/>
        <a:lstStyle/>
        <a:p>
          <a:endParaRPr lang="en-US"/>
        </a:p>
      </dgm:t>
    </dgm:pt>
    <dgm:pt modelId="{51E4F04E-AC96-48A2-A8A2-7CC5681036F5}">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09/2023/TT-NHNN:</a:t>
          </a:r>
        </a:p>
        <a:p>
          <a:r>
            <a:rPr lang="en-US" b="0" i="0" dirty="0" err="1">
              <a:latin typeface="Times New Roman" panose="02020603050405020304" pitchFamily="18" charset="0"/>
              <a:cs typeface="Times New Roman" panose="02020603050405020304" pitchFamily="18" charset="0"/>
            </a:rPr>
            <a:t>Không</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có</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quy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định</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dgm:t>
    </dgm:pt>
    <dgm:pt modelId="{C1481AD4-BE55-4F0F-A7C5-50040373E7C0}" type="parTrans" cxnId="{CA193A75-2674-4101-B0DA-E7222B013641}">
      <dgm:prSet/>
      <dgm:spPr/>
      <dgm:t>
        <a:bodyPr/>
        <a:lstStyle/>
        <a:p>
          <a:endParaRPr lang="en-US"/>
        </a:p>
      </dgm:t>
    </dgm:pt>
    <dgm:pt modelId="{3F4DA759-A5FF-448A-9D80-4B1D4C3AC8E9}" type="sibTrans" cxnId="{CA193A75-2674-4101-B0DA-E7222B013641}">
      <dgm:prSet/>
      <dgm:spPr/>
      <dgm:t>
        <a:bodyPr/>
        <a:lstStyle/>
        <a:p>
          <a:endParaRPr lang="en-US"/>
        </a:p>
      </dgm:t>
    </dgm:pt>
    <dgm:pt modelId="{7164C9E1-F8AC-4BCD-8A3D-69C13D6EB2A2}">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27/2025/TT-NHNN</a:t>
          </a:r>
        </a:p>
        <a:p>
          <a:r>
            <a:rPr lang="en-US" i="1" dirty="0">
              <a:latin typeface="Times New Roman" panose="02020603050405020304" pitchFamily="18" charset="0"/>
              <a:cs typeface="Times New Roman" panose="02020603050405020304" pitchFamily="18" charset="0"/>
            </a:rPr>
            <a:t>Trường </a:t>
          </a:r>
          <a:r>
            <a:rPr lang="en-US" i="1" dirty="0" err="1">
              <a:latin typeface="Times New Roman" panose="02020603050405020304" pitchFamily="18" charset="0"/>
              <a:cs typeface="Times New Roman" panose="02020603050405020304" pitchFamily="18" charset="0"/>
            </a:rPr>
            <a:t>hợp</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đối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tượng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báo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cáo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không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phải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thực</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hiện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kiểm</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toán</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nội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bộ</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hằng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năm</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theo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quy</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định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pháp</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luật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đối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tượng</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báo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cáo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gửi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báo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cáo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theo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quy</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định</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này</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cho</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năm</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được</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kiểm</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toán</a:t>
          </a:r>
          <a:r>
            <a:rPr lang="en-US" i="1"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dgm:t>
    </dgm:pt>
    <dgm:pt modelId="{EAC409E8-BA67-4676-8313-A2F637188BD6}" type="parTrans" cxnId="{96E0C45A-DF85-4EA5-A3E0-8D83AAE49F38}">
      <dgm:prSet/>
      <dgm:spPr/>
      <dgm:t>
        <a:bodyPr/>
        <a:lstStyle/>
        <a:p>
          <a:endParaRPr lang="en-US"/>
        </a:p>
      </dgm:t>
    </dgm:pt>
    <dgm:pt modelId="{2ABD935B-480F-480A-B559-7382C3CECEDC}" type="sibTrans" cxnId="{96E0C45A-DF85-4EA5-A3E0-8D83AAE49F38}">
      <dgm:prSet/>
      <dgm:spPr/>
      <dgm:t>
        <a:bodyPr/>
        <a:lstStyle/>
        <a:p>
          <a:endParaRPr lang="en-US"/>
        </a:p>
      </dgm:t>
    </dgm:pt>
    <dgm:pt modelId="{AC041DC7-E310-4237-98D4-7147EAD9D1AE}">
      <dgm:prSet phldrT="[Text]" phldr="0"/>
      <dgm:spPr/>
      <dgm:t>
        <a:bodyPr/>
        <a:lstStyle/>
        <a:p>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nước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tiếp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endParaRPr lang="en-US" dirty="0">
            <a:latin typeface="Times New Roman" panose="02020603050405020304" pitchFamily="18" charset="0"/>
            <a:cs typeface="Times New Roman" panose="02020603050405020304" pitchFamily="18" charset="0"/>
          </a:endParaRPr>
        </a:p>
      </dgm:t>
    </dgm:pt>
    <dgm:pt modelId="{66CB353C-DC50-4828-A572-2287D890AAE6}" type="parTrans" cxnId="{33F2499B-ADFC-4595-9A33-45980AC6FB04}">
      <dgm:prSet/>
      <dgm:spPr/>
      <dgm:t>
        <a:bodyPr/>
        <a:lstStyle/>
        <a:p>
          <a:endParaRPr lang="en-US"/>
        </a:p>
      </dgm:t>
    </dgm:pt>
    <dgm:pt modelId="{F5BB229C-4FAE-415D-A6BB-5175CCDE630B}" type="sibTrans" cxnId="{33F2499B-ADFC-4595-9A33-45980AC6FB04}">
      <dgm:prSet/>
      <dgm:spPr/>
      <dgm:t>
        <a:bodyPr/>
        <a:lstStyle/>
        <a:p>
          <a:endParaRPr lang="en-US"/>
        </a:p>
      </dgm:t>
    </dgm:pt>
    <dgm:pt modelId="{BAE7268F-68B3-4C31-B758-E434F45FFA1C}">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09/2023/TT-NHNN:</a:t>
          </a:r>
        </a:p>
        <a:p>
          <a:r>
            <a:rPr lang="vi-VN" b="0" i="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dirty="0">
            <a:latin typeface="Times New Roman" panose="02020603050405020304" pitchFamily="18" charset="0"/>
            <a:cs typeface="Times New Roman" panose="02020603050405020304" pitchFamily="18" charset="0"/>
          </a:endParaRPr>
        </a:p>
      </dgm:t>
    </dgm:pt>
    <dgm:pt modelId="{B785F005-B9BA-40FC-A9F4-50162D82EC5D}" type="parTrans" cxnId="{CD1AA90E-5E09-4823-A118-73FE60335F45}">
      <dgm:prSet/>
      <dgm:spPr/>
      <dgm:t>
        <a:bodyPr/>
        <a:lstStyle/>
        <a:p>
          <a:endParaRPr lang="en-US"/>
        </a:p>
      </dgm:t>
    </dgm:pt>
    <dgm:pt modelId="{31BA8CD8-8470-433B-97BB-2127E3B40B66}" type="sibTrans" cxnId="{CD1AA90E-5E09-4823-A118-73FE60335F45}">
      <dgm:prSet/>
      <dgm:spPr/>
      <dgm:t>
        <a:bodyPr/>
        <a:lstStyle/>
        <a:p>
          <a:endParaRPr lang="en-US"/>
        </a:p>
      </dgm:t>
    </dgm:pt>
    <dgm:pt modelId="{01BEEA56-F758-4D52-8992-882B4F08C4E7}">
      <dgm:prSet phldrT="[Text]"/>
      <dgm:spPr/>
      <dgm:t>
        <a:bodyPr/>
        <a:lstStyle/>
        <a:p>
          <a:pPr algn="ctr"/>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27/2025/TT-NHNN</a:t>
          </a:r>
        </a:p>
        <a:p>
          <a:pPr algn="just"/>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b="0" i="0" dirty="0">
            <a:latin typeface="Times New Roman" panose="02020603050405020304" pitchFamily="18" charset="0"/>
            <a:cs typeface="Times New Roman" panose="02020603050405020304" pitchFamily="18" charset="0"/>
          </a:endParaRPr>
        </a:p>
        <a:p>
          <a:pPr algn="just"/>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dirty="0">
            <a:latin typeface="Times New Roman" panose="02020603050405020304" pitchFamily="18" charset="0"/>
            <a:cs typeface="Times New Roman" panose="02020603050405020304" pitchFamily="18" charset="0"/>
          </a:endParaRPr>
        </a:p>
      </dgm:t>
    </dgm:pt>
    <dgm:pt modelId="{58516E5E-7424-47AA-89F1-9C722D2162F4}" type="parTrans" cxnId="{E78DE425-D694-4083-966B-3050696DE7D4}">
      <dgm:prSet/>
      <dgm:spPr/>
      <dgm:t>
        <a:bodyPr/>
        <a:lstStyle/>
        <a:p>
          <a:endParaRPr lang="en-US"/>
        </a:p>
      </dgm:t>
    </dgm:pt>
    <dgm:pt modelId="{803A3310-2763-4C29-B8E8-AE4792AB6EAD}" type="sibTrans" cxnId="{E78DE425-D694-4083-966B-3050696DE7D4}">
      <dgm:prSet/>
      <dgm:spPr/>
      <dgm:t>
        <a:bodyPr/>
        <a:lstStyle/>
        <a:p>
          <a:endParaRPr lang="en-US"/>
        </a:p>
      </dgm:t>
    </dgm:pt>
    <dgm:pt modelId="{A6D065FC-8C17-411F-B0A6-A14E9CA5BC45}" type="pres">
      <dgm:prSet presAssocID="{D720E23E-E41E-4368-9D3B-FD6345DEEEA5}" presName="diagram" presStyleCnt="0">
        <dgm:presLayoutVars>
          <dgm:chPref val="1"/>
          <dgm:dir/>
          <dgm:animOne val="branch"/>
          <dgm:animLvl val="lvl"/>
          <dgm:resizeHandles/>
        </dgm:presLayoutVars>
      </dgm:prSet>
      <dgm:spPr/>
    </dgm:pt>
    <dgm:pt modelId="{EE8B8E8A-9130-4F86-B97F-E0CF8DE0A309}" type="pres">
      <dgm:prSet presAssocID="{1FF2B490-BAEB-4E28-AD29-0BAF63CE6812}" presName="root" presStyleCnt="0"/>
      <dgm:spPr/>
    </dgm:pt>
    <dgm:pt modelId="{5DA0B51B-A3D2-492D-BBCC-160270544870}" type="pres">
      <dgm:prSet presAssocID="{1FF2B490-BAEB-4E28-AD29-0BAF63CE6812}" presName="rootComposite" presStyleCnt="0"/>
      <dgm:spPr/>
    </dgm:pt>
    <dgm:pt modelId="{D7A41FD1-E983-43D4-B49C-ACC4EA38C3B4}" type="pres">
      <dgm:prSet presAssocID="{1FF2B490-BAEB-4E28-AD29-0BAF63CE6812}" presName="rootText" presStyleLbl="node1" presStyleIdx="0" presStyleCnt="2" custScaleX="171382"/>
      <dgm:spPr/>
    </dgm:pt>
    <dgm:pt modelId="{99A95AF1-D92B-47B5-9073-3DF5ABC9D30C}" type="pres">
      <dgm:prSet presAssocID="{1FF2B490-BAEB-4E28-AD29-0BAF63CE6812}" presName="rootConnector" presStyleLbl="node1" presStyleIdx="0" presStyleCnt="2"/>
      <dgm:spPr/>
    </dgm:pt>
    <dgm:pt modelId="{BB435C6B-6370-4F43-88ED-8E4897DA84B2}" type="pres">
      <dgm:prSet presAssocID="{1FF2B490-BAEB-4E28-AD29-0BAF63CE6812}" presName="childShape" presStyleCnt="0"/>
      <dgm:spPr/>
    </dgm:pt>
    <dgm:pt modelId="{B1055B6F-7557-4945-B1C6-291861E4DC7D}" type="pres">
      <dgm:prSet presAssocID="{C1481AD4-BE55-4F0F-A7C5-50040373E7C0}" presName="Name13" presStyleLbl="parChTrans1D2" presStyleIdx="0" presStyleCnt="4"/>
      <dgm:spPr/>
    </dgm:pt>
    <dgm:pt modelId="{FC030B36-5DAF-4E3C-8081-54B0761C882D}" type="pres">
      <dgm:prSet presAssocID="{51E4F04E-AC96-48A2-A8A2-7CC5681036F5}" presName="childText" presStyleLbl="bgAcc1" presStyleIdx="0" presStyleCnt="4" custScaleX="230403">
        <dgm:presLayoutVars>
          <dgm:bulletEnabled val="1"/>
        </dgm:presLayoutVars>
      </dgm:prSet>
      <dgm:spPr/>
    </dgm:pt>
    <dgm:pt modelId="{DB4FC3A3-EFE8-4AF5-ADEE-069B7FEDB5DC}" type="pres">
      <dgm:prSet presAssocID="{EAC409E8-BA67-4676-8313-A2F637188BD6}" presName="Name13" presStyleLbl="parChTrans1D2" presStyleIdx="1" presStyleCnt="4"/>
      <dgm:spPr/>
    </dgm:pt>
    <dgm:pt modelId="{0732A3ED-3B9D-4C73-906F-9AFBB59F420A}" type="pres">
      <dgm:prSet presAssocID="{7164C9E1-F8AC-4BCD-8A3D-69C13D6EB2A2}" presName="childText" presStyleLbl="bgAcc1" presStyleIdx="1" presStyleCnt="4" custScaleX="225731">
        <dgm:presLayoutVars>
          <dgm:bulletEnabled val="1"/>
        </dgm:presLayoutVars>
      </dgm:prSet>
      <dgm:spPr/>
    </dgm:pt>
    <dgm:pt modelId="{AB963858-612B-4D9F-98F1-164FAA0DE75B}" type="pres">
      <dgm:prSet presAssocID="{AC041DC7-E310-4237-98D4-7147EAD9D1AE}" presName="root" presStyleCnt="0"/>
      <dgm:spPr/>
    </dgm:pt>
    <dgm:pt modelId="{5A83BC91-5A17-44AD-A7A2-DB19F293C8F3}" type="pres">
      <dgm:prSet presAssocID="{AC041DC7-E310-4237-98D4-7147EAD9D1AE}" presName="rootComposite" presStyleCnt="0"/>
      <dgm:spPr/>
    </dgm:pt>
    <dgm:pt modelId="{7ACEED8F-FC2C-4F71-9FEB-4202A26C251B}" type="pres">
      <dgm:prSet presAssocID="{AC041DC7-E310-4237-98D4-7147EAD9D1AE}" presName="rootText" presStyleLbl="node1" presStyleIdx="1" presStyleCnt="2" custScaleX="184786"/>
      <dgm:spPr/>
    </dgm:pt>
    <dgm:pt modelId="{D039B72B-FAD4-46DA-89C6-7D7C474EFFCA}" type="pres">
      <dgm:prSet presAssocID="{AC041DC7-E310-4237-98D4-7147EAD9D1AE}" presName="rootConnector" presStyleLbl="node1" presStyleIdx="1" presStyleCnt="2"/>
      <dgm:spPr/>
    </dgm:pt>
    <dgm:pt modelId="{FCEC7364-3413-4902-9D9F-279225D2F1F4}" type="pres">
      <dgm:prSet presAssocID="{AC041DC7-E310-4237-98D4-7147EAD9D1AE}" presName="childShape" presStyleCnt="0"/>
      <dgm:spPr/>
    </dgm:pt>
    <dgm:pt modelId="{0FFD3B82-B50A-42F6-8458-1CBE1147052C}" type="pres">
      <dgm:prSet presAssocID="{B785F005-B9BA-40FC-A9F4-50162D82EC5D}" presName="Name13" presStyleLbl="parChTrans1D2" presStyleIdx="2" presStyleCnt="4"/>
      <dgm:spPr/>
    </dgm:pt>
    <dgm:pt modelId="{B9D29F55-A96C-4716-8C0C-0FE45E8D9494}" type="pres">
      <dgm:prSet presAssocID="{BAE7268F-68B3-4C31-B758-E434F45FFA1C}" presName="childText" presStyleLbl="bgAcc1" presStyleIdx="2" presStyleCnt="4" custScaleX="253437" custLinFactNeighborY="1747">
        <dgm:presLayoutVars>
          <dgm:bulletEnabled val="1"/>
        </dgm:presLayoutVars>
      </dgm:prSet>
      <dgm:spPr/>
    </dgm:pt>
    <dgm:pt modelId="{A76E985C-75A8-43E7-853F-69114CC9B7E4}" type="pres">
      <dgm:prSet presAssocID="{58516E5E-7424-47AA-89F1-9C722D2162F4}" presName="Name13" presStyleLbl="parChTrans1D2" presStyleIdx="3" presStyleCnt="4"/>
      <dgm:spPr/>
    </dgm:pt>
    <dgm:pt modelId="{3B3FF08F-9004-4822-8A31-A77E22AFC064}" type="pres">
      <dgm:prSet presAssocID="{01BEEA56-F758-4D52-8992-882B4F08C4E7}" presName="childText" presStyleLbl="bgAcc1" presStyleIdx="3" presStyleCnt="4" custScaleX="262109" custLinFactNeighborX="-5797">
        <dgm:presLayoutVars>
          <dgm:bulletEnabled val="1"/>
        </dgm:presLayoutVars>
      </dgm:prSet>
      <dgm:spPr/>
    </dgm:pt>
  </dgm:ptLst>
  <dgm:cxnLst>
    <dgm:cxn modelId="{515E6707-48AC-4C66-AF4C-F4FDC83EC814}" type="presOf" srcId="{AC041DC7-E310-4237-98D4-7147EAD9D1AE}" destId="{7ACEED8F-FC2C-4F71-9FEB-4202A26C251B}" srcOrd="0" destOrd="0" presId="urn:microsoft.com/office/officeart/2005/8/layout/hierarchy3"/>
    <dgm:cxn modelId="{CD1AA90E-5E09-4823-A118-73FE60335F45}" srcId="{AC041DC7-E310-4237-98D4-7147EAD9D1AE}" destId="{BAE7268F-68B3-4C31-B758-E434F45FFA1C}" srcOrd="0" destOrd="0" parTransId="{B785F005-B9BA-40FC-A9F4-50162D82EC5D}" sibTransId="{31BA8CD8-8470-433B-97BB-2127E3B40B66}"/>
    <dgm:cxn modelId="{A396BD17-96F4-406C-95DC-1EE40F7DEBD4}" type="presOf" srcId="{01BEEA56-F758-4D52-8992-882B4F08C4E7}" destId="{3B3FF08F-9004-4822-8A31-A77E22AFC064}" srcOrd="0" destOrd="0" presId="urn:microsoft.com/office/officeart/2005/8/layout/hierarchy3"/>
    <dgm:cxn modelId="{2F718821-4098-4121-944F-808311EFB467}" type="presOf" srcId="{51E4F04E-AC96-48A2-A8A2-7CC5681036F5}" destId="{FC030B36-5DAF-4E3C-8081-54B0761C882D}" srcOrd="0" destOrd="0" presId="urn:microsoft.com/office/officeart/2005/8/layout/hierarchy3"/>
    <dgm:cxn modelId="{E78DE425-D694-4083-966B-3050696DE7D4}" srcId="{AC041DC7-E310-4237-98D4-7147EAD9D1AE}" destId="{01BEEA56-F758-4D52-8992-882B4F08C4E7}" srcOrd="1" destOrd="0" parTransId="{58516E5E-7424-47AA-89F1-9C722D2162F4}" sibTransId="{803A3310-2763-4C29-B8E8-AE4792AB6EAD}"/>
    <dgm:cxn modelId="{80873A42-24B3-4196-B0C4-77FFD26E2276}" type="presOf" srcId="{1FF2B490-BAEB-4E28-AD29-0BAF63CE6812}" destId="{D7A41FD1-E983-43D4-B49C-ACC4EA38C3B4}" srcOrd="0" destOrd="0" presId="urn:microsoft.com/office/officeart/2005/8/layout/hierarchy3"/>
    <dgm:cxn modelId="{84AF8F52-EAF3-4A12-8892-D22A03DB0399}" type="presOf" srcId="{AC041DC7-E310-4237-98D4-7147EAD9D1AE}" destId="{D039B72B-FAD4-46DA-89C6-7D7C474EFFCA}" srcOrd="1" destOrd="0" presId="urn:microsoft.com/office/officeart/2005/8/layout/hierarchy3"/>
    <dgm:cxn modelId="{CA193A75-2674-4101-B0DA-E7222B013641}" srcId="{1FF2B490-BAEB-4E28-AD29-0BAF63CE6812}" destId="{51E4F04E-AC96-48A2-A8A2-7CC5681036F5}" srcOrd="0" destOrd="0" parTransId="{C1481AD4-BE55-4F0F-A7C5-50040373E7C0}" sibTransId="{3F4DA759-A5FF-448A-9D80-4B1D4C3AC8E9}"/>
    <dgm:cxn modelId="{16184257-FE40-458D-8CB2-162ADCB6AF06}" type="presOf" srcId="{D720E23E-E41E-4368-9D3B-FD6345DEEEA5}" destId="{A6D065FC-8C17-411F-B0A6-A14E9CA5BC45}" srcOrd="0" destOrd="0" presId="urn:microsoft.com/office/officeart/2005/8/layout/hierarchy3"/>
    <dgm:cxn modelId="{03B51E79-9660-491C-B3A1-75235B41E7AF}" srcId="{D720E23E-E41E-4368-9D3B-FD6345DEEEA5}" destId="{1FF2B490-BAEB-4E28-AD29-0BAF63CE6812}" srcOrd="0" destOrd="0" parTransId="{F9DBCF98-C6CE-4641-BA92-FFB6F9530AE6}" sibTransId="{B7DEFA64-5968-4EB1-9045-16E9FE118EB7}"/>
    <dgm:cxn modelId="{96E0C45A-DF85-4EA5-A3E0-8D83AAE49F38}" srcId="{1FF2B490-BAEB-4E28-AD29-0BAF63CE6812}" destId="{7164C9E1-F8AC-4BCD-8A3D-69C13D6EB2A2}" srcOrd="1" destOrd="0" parTransId="{EAC409E8-BA67-4676-8313-A2F637188BD6}" sibTransId="{2ABD935B-480F-480A-B559-7382C3CECEDC}"/>
    <dgm:cxn modelId="{4DFE618D-4DDA-4EB8-80FF-037E865107E7}" type="presOf" srcId="{58516E5E-7424-47AA-89F1-9C722D2162F4}" destId="{A76E985C-75A8-43E7-853F-69114CC9B7E4}" srcOrd="0" destOrd="0" presId="urn:microsoft.com/office/officeart/2005/8/layout/hierarchy3"/>
    <dgm:cxn modelId="{E4B51F90-B733-4757-8450-9ACCA239543D}" type="presOf" srcId="{B785F005-B9BA-40FC-A9F4-50162D82EC5D}" destId="{0FFD3B82-B50A-42F6-8458-1CBE1147052C}" srcOrd="0" destOrd="0" presId="urn:microsoft.com/office/officeart/2005/8/layout/hierarchy3"/>
    <dgm:cxn modelId="{0000D89A-C564-4638-A243-1B4BCF5DA74C}" type="presOf" srcId="{BAE7268F-68B3-4C31-B758-E434F45FFA1C}" destId="{B9D29F55-A96C-4716-8C0C-0FE45E8D9494}" srcOrd="0" destOrd="0" presId="urn:microsoft.com/office/officeart/2005/8/layout/hierarchy3"/>
    <dgm:cxn modelId="{33F2499B-ADFC-4595-9A33-45980AC6FB04}" srcId="{D720E23E-E41E-4368-9D3B-FD6345DEEEA5}" destId="{AC041DC7-E310-4237-98D4-7147EAD9D1AE}" srcOrd="1" destOrd="0" parTransId="{66CB353C-DC50-4828-A572-2287D890AAE6}" sibTransId="{F5BB229C-4FAE-415D-A6BB-5175CCDE630B}"/>
    <dgm:cxn modelId="{B5EB78CB-3667-4F33-A5AB-20C8273AA5D6}" type="presOf" srcId="{1FF2B490-BAEB-4E28-AD29-0BAF63CE6812}" destId="{99A95AF1-D92B-47B5-9073-3DF5ABC9D30C}" srcOrd="1" destOrd="0" presId="urn:microsoft.com/office/officeart/2005/8/layout/hierarchy3"/>
    <dgm:cxn modelId="{CEECD1EE-1F30-4A76-8F24-0C2B039A7BC2}" type="presOf" srcId="{EAC409E8-BA67-4676-8313-A2F637188BD6}" destId="{DB4FC3A3-EFE8-4AF5-ADEE-069B7FEDB5DC}" srcOrd="0" destOrd="0" presId="urn:microsoft.com/office/officeart/2005/8/layout/hierarchy3"/>
    <dgm:cxn modelId="{9FE5DAF3-8471-44EF-9D0F-D8567917A80D}" type="presOf" srcId="{7164C9E1-F8AC-4BCD-8A3D-69C13D6EB2A2}" destId="{0732A3ED-3B9D-4C73-906F-9AFBB59F420A}" srcOrd="0" destOrd="0" presId="urn:microsoft.com/office/officeart/2005/8/layout/hierarchy3"/>
    <dgm:cxn modelId="{3B3EB9F4-EFC4-4005-AF8B-3CF47578D9DE}" type="presOf" srcId="{C1481AD4-BE55-4F0F-A7C5-50040373E7C0}" destId="{B1055B6F-7557-4945-B1C6-291861E4DC7D}" srcOrd="0" destOrd="0" presId="urn:microsoft.com/office/officeart/2005/8/layout/hierarchy3"/>
    <dgm:cxn modelId="{B53C747C-E3A1-41E3-8B08-3340F5A38707}" type="presParOf" srcId="{A6D065FC-8C17-411F-B0A6-A14E9CA5BC45}" destId="{EE8B8E8A-9130-4F86-B97F-E0CF8DE0A309}" srcOrd="0" destOrd="0" presId="urn:microsoft.com/office/officeart/2005/8/layout/hierarchy3"/>
    <dgm:cxn modelId="{25E855B8-8725-4FE8-ACF4-1E55A0E810EB}" type="presParOf" srcId="{EE8B8E8A-9130-4F86-B97F-E0CF8DE0A309}" destId="{5DA0B51B-A3D2-492D-BBCC-160270544870}" srcOrd="0" destOrd="0" presId="urn:microsoft.com/office/officeart/2005/8/layout/hierarchy3"/>
    <dgm:cxn modelId="{751374B8-3A4B-44D3-BC4D-BD48C0D2600C}" type="presParOf" srcId="{5DA0B51B-A3D2-492D-BBCC-160270544870}" destId="{D7A41FD1-E983-43D4-B49C-ACC4EA38C3B4}" srcOrd="0" destOrd="0" presId="urn:microsoft.com/office/officeart/2005/8/layout/hierarchy3"/>
    <dgm:cxn modelId="{C509ADBF-E629-42AE-9201-D1D76E982A5F}" type="presParOf" srcId="{5DA0B51B-A3D2-492D-BBCC-160270544870}" destId="{99A95AF1-D92B-47B5-9073-3DF5ABC9D30C}" srcOrd="1" destOrd="0" presId="urn:microsoft.com/office/officeart/2005/8/layout/hierarchy3"/>
    <dgm:cxn modelId="{4689C56B-EE9F-457F-858E-EFF6B33B2D1B}" type="presParOf" srcId="{EE8B8E8A-9130-4F86-B97F-E0CF8DE0A309}" destId="{BB435C6B-6370-4F43-88ED-8E4897DA84B2}" srcOrd="1" destOrd="0" presId="urn:microsoft.com/office/officeart/2005/8/layout/hierarchy3"/>
    <dgm:cxn modelId="{F074E160-5651-4560-815C-6311766B4953}" type="presParOf" srcId="{BB435C6B-6370-4F43-88ED-8E4897DA84B2}" destId="{B1055B6F-7557-4945-B1C6-291861E4DC7D}" srcOrd="0" destOrd="0" presId="urn:microsoft.com/office/officeart/2005/8/layout/hierarchy3"/>
    <dgm:cxn modelId="{65FB4627-4463-4195-B86D-A1900E7D3106}" type="presParOf" srcId="{BB435C6B-6370-4F43-88ED-8E4897DA84B2}" destId="{FC030B36-5DAF-4E3C-8081-54B0761C882D}" srcOrd="1" destOrd="0" presId="urn:microsoft.com/office/officeart/2005/8/layout/hierarchy3"/>
    <dgm:cxn modelId="{9DA1C39C-C1AF-49F1-9CB0-2930AFBEAE71}" type="presParOf" srcId="{BB435C6B-6370-4F43-88ED-8E4897DA84B2}" destId="{DB4FC3A3-EFE8-4AF5-ADEE-069B7FEDB5DC}" srcOrd="2" destOrd="0" presId="urn:microsoft.com/office/officeart/2005/8/layout/hierarchy3"/>
    <dgm:cxn modelId="{7CA3718E-B226-4023-B501-4C1D27EEC5A9}" type="presParOf" srcId="{BB435C6B-6370-4F43-88ED-8E4897DA84B2}" destId="{0732A3ED-3B9D-4C73-906F-9AFBB59F420A}" srcOrd="3" destOrd="0" presId="urn:microsoft.com/office/officeart/2005/8/layout/hierarchy3"/>
    <dgm:cxn modelId="{3888F264-7CD0-4E3C-A4FC-D5ACEF2AF51D}" type="presParOf" srcId="{A6D065FC-8C17-411F-B0A6-A14E9CA5BC45}" destId="{AB963858-612B-4D9F-98F1-164FAA0DE75B}" srcOrd="1" destOrd="0" presId="urn:microsoft.com/office/officeart/2005/8/layout/hierarchy3"/>
    <dgm:cxn modelId="{AD1B7ED5-233B-4491-BAA6-33E82701CB70}" type="presParOf" srcId="{AB963858-612B-4D9F-98F1-164FAA0DE75B}" destId="{5A83BC91-5A17-44AD-A7A2-DB19F293C8F3}" srcOrd="0" destOrd="0" presId="urn:microsoft.com/office/officeart/2005/8/layout/hierarchy3"/>
    <dgm:cxn modelId="{1D4D2808-9A6B-45DC-9991-2717F6E1D4A4}" type="presParOf" srcId="{5A83BC91-5A17-44AD-A7A2-DB19F293C8F3}" destId="{7ACEED8F-FC2C-4F71-9FEB-4202A26C251B}" srcOrd="0" destOrd="0" presId="urn:microsoft.com/office/officeart/2005/8/layout/hierarchy3"/>
    <dgm:cxn modelId="{FF01E0E1-185E-4792-8B4B-675EB021CC34}" type="presParOf" srcId="{5A83BC91-5A17-44AD-A7A2-DB19F293C8F3}" destId="{D039B72B-FAD4-46DA-89C6-7D7C474EFFCA}" srcOrd="1" destOrd="0" presId="urn:microsoft.com/office/officeart/2005/8/layout/hierarchy3"/>
    <dgm:cxn modelId="{117DA9DE-3B88-4271-ADBE-907D148B4123}" type="presParOf" srcId="{AB963858-612B-4D9F-98F1-164FAA0DE75B}" destId="{FCEC7364-3413-4902-9D9F-279225D2F1F4}" srcOrd="1" destOrd="0" presId="urn:microsoft.com/office/officeart/2005/8/layout/hierarchy3"/>
    <dgm:cxn modelId="{00FF0C93-6B67-4C68-AF87-184FEA16EA7E}" type="presParOf" srcId="{FCEC7364-3413-4902-9D9F-279225D2F1F4}" destId="{0FFD3B82-B50A-42F6-8458-1CBE1147052C}" srcOrd="0" destOrd="0" presId="urn:microsoft.com/office/officeart/2005/8/layout/hierarchy3"/>
    <dgm:cxn modelId="{B2AAD295-ECFA-4D4E-A761-284004F3E5C4}" type="presParOf" srcId="{FCEC7364-3413-4902-9D9F-279225D2F1F4}" destId="{B9D29F55-A96C-4716-8C0C-0FE45E8D9494}" srcOrd="1" destOrd="0" presId="urn:microsoft.com/office/officeart/2005/8/layout/hierarchy3"/>
    <dgm:cxn modelId="{AE472393-8BD9-4DF6-9414-1786DD9E1474}" type="presParOf" srcId="{FCEC7364-3413-4902-9D9F-279225D2F1F4}" destId="{A76E985C-75A8-43E7-853F-69114CC9B7E4}" srcOrd="2" destOrd="0" presId="urn:microsoft.com/office/officeart/2005/8/layout/hierarchy3"/>
    <dgm:cxn modelId="{167EF741-EC46-4AE0-9D79-AA6CBF5EF683}" type="presParOf" srcId="{FCEC7364-3413-4902-9D9F-279225D2F1F4}" destId="{3B3FF08F-9004-4822-8A31-A77E22AFC064}"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20E23E-E41E-4368-9D3B-FD6345DEEEA5}"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en-US"/>
        </a:p>
      </dgm:t>
    </dgm:pt>
    <dgm:pt modelId="{1FF2B490-BAEB-4E28-AD29-0BAF63CE6812}">
      <dgm:prSet phldrT="[Text]" phldr="0"/>
      <dgm:spPr/>
      <dgm:t>
        <a:bodyPr/>
        <a:lstStyle/>
        <a:p>
          <a:r>
            <a:rPr lang="en-US" dirty="0" err="1">
              <a:latin typeface="Times New Roman" panose="02020603050405020304" pitchFamily="18" charset="0"/>
              <a:cs typeface="Times New Roman" panose="02020603050405020304" pitchFamily="18" charset="0"/>
            </a:rPr>
            <a:t>Đăng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thông</a:t>
          </a:r>
          <a:r>
            <a:rPr lang="en-US" dirty="0">
              <a:latin typeface="Times New Roman" panose="02020603050405020304" pitchFamily="18" charset="0"/>
              <a:cs typeface="Times New Roman" panose="02020603050405020304" pitchFamily="18" charset="0"/>
            </a:rPr>
            <a:t> tin</a:t>
          </a:r>
        </a:p>
      </dgm:t>
    </dgm:pt>
    <dgm:pt modelId="{F9DBCF98-C6CE-4641-BA92-FFB6F9530AE6}" type="parTrans" cxnId="{03B51E79-9660-491C-B3A1-75235B41E7AF}">
      <dgm:prSet/>
      <dgm:spPr/>
      <dgm:t>
        <a:bodyPr/>
        <a:lstStyle/>
        <a:p>
          <a:endParaRPr lang="en-US"/>
        </a:p>
      </dgm:t>
    </dgm:pt>
    <dgm:pt modelId="{B7DEFA64-5968-4EB1-9045-16E9FE118EB7}" type="sibTrans" cxnId="{03B51E79-9660-491C-B3A1-75235B41E7AF}">
      <dgm:prSet/>
      <dgm:spPr/>
      <dgm:t>
        <a:bodyPr/>
        <a:lstStyle/>
        <a:p>
          <a:endParaRPr lang="en-US"/>
        </a:p>
      </dgm:t>
    </dgm:pt>
    <dgm:pt modelId="{51E4F04E-AC96-48A2-A8A2-7CC5681036F5}">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09/2023/TT-NHNN:</a:t>
          </a:r>
        </a:p>
        <a:p>
          <a:r>
            <a:rPr lang="vi-VN" b="0" i="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dirty="0">
            <a:latin typeface="Times New Roman" panose="02020603050405020304" pitchFamily="18" charset="0"/>
            <a:cs typeface="Times New Roman" panose="02020603050405020304" pitchFamily="18" charset="0"/>
          </a:endParaRPr>
        </a:p>
      </dgm:t>
    </dgm:pt>
    <dgm:pt modelId="{C1481AD4-BE55-4F0F-A7C5-50040373E7C0}" type="parTrans" cxnId="{CA193A75-2674-4101-B0DA-E7222B013641}">
      <dgm:prSet/>
      <dgm:spPr/>
      <dgm:t>
        <a:bodyPr/>
        <a:lstStyle/>
        <a:p>
          <a:endParaRPr lang="en-US"/>
        </a:p>
      </dgm:t>
    </dgm:pt>
    <dgm:pt modelId="{3F4DA759-A5FF-448A-9D80-4B1D4C3AC8E9}" type="sibTrans" cxnId="{CA193A75-2674-4101-B0DA-E7222B013641}">
      <dgm:prSet/>
      <dgm:spPr/>
      <dgm:t>
        <a:bodyPr/>
        <a:lstStyle/>
        <a:p>
          <a:endParaRPr lang="en-US"/>
        </a:p>
      </dgm:t>
    </dgm:pt>
    <dgm:pt modelId="{7164C9E1-F8AC-4BCD-8A3D-69C13D6EB2A2}">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27/2025/TT-NHNN</a:t>
          </a:r>
        </a:p>
        <a:p>
          <a:r>
            <a:rPr lang="vi-VN" b="0" i="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b="0" i="0" dirty="0">
            <a:latin typeface="Times New Roman" panose="02020603050405020304" pitchFamily="18" charset="0"/>
            <a:cs typeface="Times New Roman" panose="02020603050405020304" pitchFamily="18" charset="0"/>
          </a:endParaRPr>
        </a:p>
        <a:p>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dirty="0">
            <a:latin typeface="Times New Roman" panose="02020603050405020304" pitchFamily="18" charset="0"/>
            <a:cs typeface="Times New Roman" panose="02020603050405020304" pitchFamily="18" charset="0"/>
          </a:endParaRPr>
        </a:p>
      </dgm:t>
    </dgm:pt>
    <dgm:pt modelId="{EAC409E8-BA67-4676-8313-A2F637188BD6}" type="parTrans" cxnId="{96E0C45A-DF85-4EA5-A3E0-8D83AAE49F38}">
      <dgm:prSet/>
      <dgm:spPr/>
      <dgm:t>
        <a:bodyPr/>
        <a:lstStyle/>
        <a:p>
          <a:endParaRPr lang="en-US"/>
        </a:p>
      </dgm:t>
    </dgm:pt>
    <dgm:pt modelId="{2ABD935B-480F-480A-B559-7382C3CECEDC}" type="sibTrans" cxnId="{96E0C45A-DF85-4EA5-A3E0-8D83AAE49F38}">
      <dgm:prSet/>
      <dgm:spPr/>
      <dgm:t>
        <a:bodyPr/>
        <a:lstStyle/>
        <a:p>
          <a:endParaRPr lang="en-US"/>
        </a:p>
      </dgm:t>
    </dgm:pt>
    <dgm:pt modelId="{AC041DC7-E310-4237-98D4-7147EAD9D1AE}">
      <dgm:prSet phldrT="[Text]" phldr="0"/>
      <dgm:spPr/>
      <dgm:t>
        <a:bodyPr/>
        <a:lstStyle/>
        <a:p>
          <a:r>
            <a:rPr lang="en-US" dirty="0">
              <a:latin typeface="Times New Roman" panose="02020603050405020304" pitchFamily="18" charset="0"/>
              <a:cs typeface="Times New Roman" panose="02020603050405020304" pitchFamily="18" charset="0"/>
            </a:rPr>
            <a:t>Thông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thông</a:t>
          </a:r>
          <a:r>
            <a:rPr lang="en-US" dirty="0">
              <a:latin typeface="Times New Roman" panose="02020603050405020304" pitchFamily="18" charset="0"/>
              <a:cs typeface="Times New Roman" panose="02020603050405020304" pitchFamily="18" charset="0"/>
            </a:rPr>
            <a:t> tin</a:t>
          </a:r>
        </a:p>
      </dgm:t>
    </dgm:pt>
    <dgm:pt modelId="{66CB353C-DC50-4828-A572-2287D890AAE6}" type="parTrans" cxnId="{33F2499B-ADFC-4595-9A33-45980AC6FB04}">
      <dgm:prSet/>
      <dgm:spPr/>
      <dgm:t>
        <a:bodyPr/>
        <a:lstStyle/>
        <a:p>
          <a:endParaRPr lang="en-US"/>
        </a:p>
      </dgm:t>
    </dgm:pt>
    <dgm:pt modelId="{F5BB229C-4FAE-415D-A6BB-5175CCDE630B}" type="sibTrans" cxnId="{33F2499B-ADFC-4595-9A33-45980AC6FB04}">
      <dgm:prSet/>
      <dgm:spPr/>
      <dgm:t>
        <a:bodyPr/>
        <a:lstStyle/>
        <a:p>
          <a:endParaRPr lang="en-US"/>
        </a:p>
      </dgm:t>
    </dgm:pt>
    <dgm:pt modelId="{BAE7268F-68B3-4C31-B758-E434F45FFA1C}">
      <dgm:prSet phldrT="[Text]" phldr="0"/>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09/2023/TT-NHNN:</a:t>
          </a:r>
        </a:p>
        <a:p>
          <a:r>
            <a:rPr lang="vi-VN" b="0" i="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dirty="0">
            <a:latin typeface="Times New Roman" panose="02020603050405020304" pitchFamily="18" charset="0"/>
            <a:cs typeface="Times New Roman" panose="02020603050405020304" pitchFamily="18" charset="0"/>
          </a:endParaRPr>
        </a:p>
      </dgm:t>
    </dgm:pt>
    <dgm:pt modelId="{B785F005-B9BA-40FC-A9F4-50162D82EC5D}" type="parTrans" cxnId="{CD1AA90E-5E09-4823-A118-73FE60335F45}">
      <dgm:prSet/>
      <dgm:spPr/>
      <dgm:t>
        <a:bodyPr/>
        <a:lstStyle/>
        <a:p>
          <a:endParaRPr lang="en-US"/>
        </a:p>
      </dgm:t>
    </dgm:pt>
    <dgm:pt modelId="{31BA8CD8-8470-433B-97BB-2127E3B40B66}" type="sibTrans" cxnId="{CD1AA90E-5E09-4823-A118-73FE60335F45}">
      <dgm:prSet/>
      <dgm:spPr/>
      <dgm:t>
        <a:bodyPr/>
        <a:lstStyle/>
        <a:p>
          <a:endParaRPr lang="en-US"/>
        </a:p>
      </dgm:t>
    </dgm:pt>
    <dgm:pt modelId="{01BEEA56-F758-4D52-8992-882B4F08C4E7}">
      <dgm:prSet phldrT="[Text]"/>
      <dgm:spPr/>
      <dgm:t>
        <a:bodyPr/>
        <a:lstStyle/>
        <a:p>
          <a:r>
            <a:rPr lang="en-US" b="1" dirty="0">
              <a:latin typeface="Times New Roman" panose="02020603050405020304" pitchFamily="18" charset="0"/>
              <a:cs typeface="Times New Roman" panose="02020603050405020304" pitchFamily="18" charset="0"/>
            </a:rPr>
            <a:t>Thông </a:t>
          </a:r>
          <a:r>
            <a:rPr lang="en-US" b="1" dirty="0" err="1">
              <a:latin typeface="Times New Roman" panose="02020603050405020304" pitchFamily="18" charset="0"/>
              <a:cs typeface="Times New Roman" panose="02020603050405020304" pitchFamily="18" charset="0"/>
            </a:rPr>
            <a:t>tư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27/2025/TT-NHNN</a:t>
          </a:r>
        </a:p>
        <a:p>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b="0" i="0" dirty="0">
            <a:latin typeface="Times New Roman" panose="02020603050405020304" pitchFamily="18" charset="0"/>
            <a:cs typeface="Times New Roman" panose="02020603050405020304" pitchFamily="18" charset="0"/>
          </a:endParaRPr>
        </a:p>
        <a:p>
          <a:r>
            <a:rPr lang="en-US" b="0" i="0" dirty="0">
              <a:latin typeface="Times New Roman" panose="02020603050405020304" pitchFamily="18" charset="0"/>
              <a:cs typeface="Times New Roman" panose="02020603050405020304" pitchFamily="18" charset="0"/>
            </a:rPr>
            <a:t>- </a:t>
          </a:r>
          <a:r>
            <a:rPr lang="vi-VN" b="0" i="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dirty="0">
            <a:latin typeface="Times New Roman" panose="02020603050405020304" pitchFamily="18" charset="0"/>
            <a:cs typeface="Times New Roman" panose="02020603050405020304" pitchFamily="18" charset="0"/>
          </a:endParaRPr>
        </a:p>
      </dgm:t>
    </dgm:pt>
    <dgm:pt modelId="{58516E5E-7424-47AA-89F1-9C722D2162F4}" type="parTrans" cxnId="{E78DE425-D694-4083-966B-3050696DE7D4}">
      <dgm:prSet/>
      <dgm:spPr/>
      <dgm:t>
        <a:bodyPr/>
        <a:lstStyle/>
        <a:p>
          <a:endParaRPr lang="en-US"/>
        </a:p>
      </dgm:t>
    </dgm:pt>
    <dgm:pt modelId="{803A3310-2763-4C29-B8E8-AE4792AB6EAD}" type="sibTrans" cxnId="{E78DE425-D694-4083-966B-3050696DE7D4}">
      <dgm:prSet/>
      <dgm:spPr/>
      <dgm:t>
        <a:bodyPr/>
        <a:lstStyle/>
        <a:p>
          <a:endParaRPr lang="en-US"/>
        </a:p>
      </dgm:t>
    </dgm:pt>
    <dgm:pt modelId="{A6D065FC-8C17-411F-B0A6-A14E9CA5BC45}" type="pres">
      <dgm:prSet presAssocID="{D720E23E-E41E-4368-9D3B-FD6345DEEEA5}" presName="diagram" presStyleCnt="0">
        <dgm:presLayoutVars>
          <dgm:chPref val="1"/>
          <dgm:dir/>
          <dgm:animOne val="branch"/>
          <dgm:animLvl val="lvl"/>
          <dgm:resizeHandles/>
        </dgm:presLayoutVars>
      </dgm:prSet>
      <dgm:spPr/>
    </dgm:pt>
    <dgm:pt modelId="{EE8B8E8A-9130-4F86-B97F-E0CF8DE0A309}" type="pres">
      <dgm:prSet presAssocID="{1FF2B490-BAEB-4E28-AD29-0BAF63CE6812}" presName="root" presStyleCnt="0"/>
      <dgm:spPr/>
    </dgm:pt>
    <dgm:pt modelId="{5DA0B51B-A3D2-492D-BBCC-160270544870}" type="pres">
      <dgm:prSet presAssocID="{1FF2B490-BAEB-4E28-AD29-0BAF63CE6812}" presName="rootComposite" presStyleCnt="0"/>
      <dgm:spPr/>
    </dgm:pt>
    <dgm:pt modelId="{D7A41FD1-E983-43D4-B49C-ACC4EA38C3B4}" type="pres">
      <dgm:prSet presAssocID="{1FF2B490-BAEB-4E28-AD29-0BAF63CE6812}" presName="rootText" presStyleLbl="node1" presStyleIdx="0" presStyleCnt="2" custScaleX="171382" custLinFactNeighborX="-298" custLinFactNeighborY="2386"/>
      <dgm:spPr/>
    </dgm:pt>
    <dgm:pt modelId="{99A95AF1-D92B-47B5-9073-3DF5ABC9D30C}" type="pres">
      <dgm:prSet presAssocID="{1FF2B490-BAEB-4E28-AD29-0BAF63CE6812}" presName="rootConnector" presStyleLbl="node1" presStyleIdx="0" presStyleCnt="2"/>
      <dgm:spPr/>
    </dgm:pt>
    <dgm:pt modelId="{BB435C6B-6370-4F43-88ED-8E4897DA84B2}" type="pres">
      <dgm:prSet presAssocID="{1FF2B490-BAEB-4E28-AD29-0BAF63CE6812}" presName="childShape" presStyleCnt="0"/>
      <dgm:spPr/>
    </dgm:pt>
    <dgm:pt modelId="{B1055B6F-7557-4945-B1C6-291861E4DC7D}" type="pres">
      <dgm:prSet presAssocID="{C1481AD4-BE55-4F0F-A7C5-50040373E7C0}" presName="Name13" presStyleLbl="parChTrans1D2" presStyleIdx="0" presStyleCnt="4"/>
      <dgm:spPr/>
    </dgm:pt>
    <dgm:pt modelId="{FC030B36-5DAF-4E3C-8081-54B0761C882D}" type="pres">
      <dgm:prSet presAssocID="{51E4F04E-AC96-48A2-A8A2-7CC5681036F5}" presName="childText" presStyleLbl="bgAcc1" presStyleIdx="0" presStyleCnt="4" custScaleX="230403">
        <dgm:presLayoutVars>
          <dgm:bulletEnabled val="1"/>
        </dgm:presLayoutVars>
      </dgm:prSet>
      <dgm:spPr/>
    </dgm:pt>
    <dgm:pt modelId="{DB4FC3A3-EFE8-4AF5-ADEE-069B7FEDB5DC}" type="pres">
      <dgm:prSet presAssocID="{EAC409E8-BA67-4676-8313-A2F637188BD6}" presName="Name13" presStyleLbl="parChTrans1D2" presStyleIdx="1" presStyleCnt="4"/>
      <dgm:spPr/>
    </dgm:pt>
    <dgm:pt modelId="{0732A3ED-3B9D-4C73-906F-9AFBB59F420A}" type="pres">
      <dgm:prSet presAssocID="{7164C9E1-F8AC-4BCD-8A3D-69C13D6EB2A2}" presName="childText" presStyleLbl="bgAcc1" presStyleIdx="1" presStyleCnt="4" custScaleX="225731">
        <dgm:presLayoutVars>
          <dgm:bulletEnabled val="1"/>
        </dgm:presLayoutVars>
      </dgm:prSet>
      <dgm:spPr/>
    </dgm:pt>
    <dgm:pt modelId="{AB963858-612B-4D9F-98F1-164FAA0DE75B}" type="pres">
      <dgm:prSet presAssocID="{AC041DC7-E310-4237-98D4-7147EAD9D1AE}" presName="root" presStyleCnt="0"/>
      <dgm:spPr/>
    </dgm:pt>
    <dgm:pt modelId="{5A83BC91-5A17-44AD-A7A2-DB19F293C8F3}" type="pres">
      <dgm:prSet presAssocID="{AC041DC7-E310-4237-98D4-7147EAD9D1AE}" presName="rootComposite" presStyleCnt="0"/>
      <dgm:spPr/>
    </dgm:pt>
    <dgm:pt modelId="{7ACEED8F-FC2C-4F71-9FEB-4202A26C251B}" type="pres">
      <dgm:prSet presAssocID="{AC041DC7-E310-4237-98D4-7147EAD9D1AE}" presName="rootText" presStyleLbl="node1" presStyleIdx="1" presStyleCnt="2" custScaleX="184786"/>
      <dgm:spPr/>
    </dgm:pt>
    <dgm:pt modelId="{D039B72B-FAD4-46DA-89C6-7D7C474EFFCA}" type="pres">
      <dgm:prSet presAssocID="{AC041DC7-E310-4237-98D4-7147EAD9D1AE}" presName="rootConnector" presStyleLbl="node1" presStyleIdx="1" presStyleCnt="2"/>
      <dgm:spPr/>
    </dgm:pt>
    <dgm:pt modelId="{FCEC7364-3413-4902-9D9F-279225D2F1F4}" type="pres">
      <dgm:prSet presAssocID="{AC041DC7-E310-4237-98D4-7147EAD9D1AE}" presName="childShape" presStyleCnt="0"/>
      <dgm:spPr/>
    </dgm:pt>
    <dgm:pt modelId="{0FFD3B82-B50A-42F6-8458-1CBE1147052C}" type="pres">
      <dgm:prSet presAssocID="{B785F005-B9BA-40FC-A9F4-50162D82EC5D}" presName="Name13" presStyleLbl="parChTrans1D2" presStyleIdx="2" presStyleCnt="4"/>
      <dgm:spPr/>
    </dgm:pt>
    <dgm:pt modelId="{B9D29F55-A96C-4716-8C0C-0FE45E8D9494}" type="pres">
      <dgm:prSet presAssocID="{BAE7268F-68B3-4C31-B758-E434F45FFA1C}" presName="childText" presStyleLbl="bgAcc1" presStyleIdx="2" presStyleCnt="4" custScaleX="253437" custLinFactNeighborY="1747">
        <dgm:presLayoutVars>
          <dgm:bulletEnabled val="1"/>
        </dgm:presLayoutVars>
      </dgm:prSet>
      <dgm:spPr/>
    </dgm:pt>
    <dgm:pt modelId="{A76E985C-75A8-43E7-853F-69114CC9B7E4}" type="pres">
      <dgm:prSet presAssocID="{58516E5E-7424-47AA-89F1-9C722D2162F4}" presName="Name13" presStyleLbl="parChTrans1D2" presStyleIdx="3" presStyleCnt="4"/>
      <dgm:spPr/>
    </dgm:pt>
    <dgm:pt modelId="{3B3FF08F-9004-4822-8A31-A77E22AFC064}" type="pres">
      <dgm:prSet presAssocID="{01BEEA56-F758-4D52-8992-882B4F08C4E7}" presName="childText" presStyleLbl="bgAcc1" presStyleIdx="3" presStyleCnt="4" custScaleX="262109" custLinFactNeighborX="-5797">
        <dgm:presLayoutVars>
          <dgm:bulletEnabled val="1"/>
        </dgm:presLayoutVars>
      </dgm:prSet>
      <dgm:spPr/>
    </dgm:pt>
  </dgm:ptLst>
  <dgm:cxnLst>
    <dgm:cxn modelId="{515E6707-48AC-4C66-AF4C-F4FDC83EC814}" type="presOf" srcId="{AC041DC7-E310-4237-98D4-7147EAD9D1AE}" destId="{7ACEED8F-FC2C-4F71-9FEB-4202A26C251B}" srcOrd="0" destOrd="0" presId="urn:microsoft.com/office/officeart/2005/8/layout/hierarchy3"/>
    <dgm:cxn modelId="{CD1AA90E-5E09-4823-A118-73FE60335F45}" srcId="{AC041DC7-E310-4237-98D4-7147EAD9D1AE}" destId="{BAE7268F-68B3-4C31-B758-E434F45FFA1C}" srcOrd="0" destOrd="0" parTransId="{B785F005-B9BA-40FC-A9F4-50162D82EC5D}" sibTransId="{31BA8CD8-8470-433B-97BB-2127E3B40B66}"/>
    <dgm:cxn modelId="{A396BD17-96F4-406C-95DC-1EE40F7DEBD4}" type="presOf" srcId="{01BEEA56-F758-4D52-8992-882B4F08C4E7}" destId="{3B3FF08F-9004-4822-8A31-A77E22AFC064}" srcOrd="0" destOrd="0" presId="urn:microsoft.com/office/officeart/2005/8/layout/hierarchy3"/>
    <dgm:cxn modelId="{2F718821-4098-4121-944F-808311EFB467}" type="presOf" srcId="{51E4F04E-AC96-48A2-A8A2-7CC5681036F5}" destId="{FC030B36-5DAF-4E3C-8081-54B0761C882D}" srcOrd="0" destOrd="0" presId="urn:microsoft.com/office/officeart/2005/8/layout/hierarchy3"/>
    <dgm:cxn modelId="{E78DE425-D694-4083-966B-3050696DE7D4}" srcId="{AC041DC7-E310-4237-98D4-7147EAD9D1AE}" destId="{01BEEA56-F758-4D52-8992-882B4F08C4E7}" srcOrd="1" destOrd="0" parTransId="{58516E5E-7424-47AA-89F1-9C722D2162F4}" sibTransId="{803A3310-2763-4C29-B8E8-AE4792AB6EAD}"/>
    <dgm:cxn modelId="{80873A42-24B3-4196-B0C4-77FFD26E2276}" type="presOf" srcId="{1FF2B490-BAEB-4E28-AD29-0BAF63CE6812}" destId="{D7A41FD1-E983-43D4-B49C-ACC4EA38C3B4}" srcOrd="0" destOrd="0" presId="urn:microsoft.com/office/officeart/2005/8/layout/hierarchy3"/>
    <dgm:cxn modelId="{84AF8F52-EAF3-4A12-8892-D22A03DB0399}" type="presOf" srcId="{AC041DC7-E310-4237-98D4-7147EAD9D1AE}" destId="{D039B72B-FAD4-46DA-89C6-7D7C474EFFCA}" srcOrd="1" destOrd="0" presId="urn:microsoft.com/office/officeart/2005/8/layout/hierarchy3"/>
    <dgm:cxn modelId="{CA193A75-2674-4101-B0DA-E7222B013641}" srcId="{1FF2B490-BAEB-4E28-AD29-0BAF63CE6812}" destId="{51E4F04E-AC96-48A2-A8A2-7CC5681036F5}" srcOrd="0" destOrd="0" parTransId="{C1481AD4-BE55-4F0F-A7C5-50040373E7C0}" sibTransId="{3F4DA759-A5FF-448A-9D80-4B1D4C3AC8E9}"/>
    <dgm:cxn modelId="{16184257-FE40-458D-8CB2-162ADCB6AF06}" type="presOf" srcId="{D720E23E-E41E-4368-9D3B-FD6345DEEEA5}" destId="{A6D065FC-8C17-411F-B0A6-A14E9CA5BC45}" srcOrd="0" destOrd="0" presId="urn:microsoft.com/office/officeart/2005/8/layout/hierarchy3"/>
    <dgm:cxn modelId="{03B51E79-9660-491C-B3A1-75235B41E7AF}" srcId="{D720E23E-E41E-4368-9D3B-FD6345DEEEA5}" destId="{1FF2B490-BAEB-4E28-AD29-0BAF63CE6812}" srcOrd="0" destOrd="0" parTransId="{F9DBCF98-C6CE-4641-BA92-FFB6F9530AE6}" sibTransId="{B7DEFA64-5968-4EB1-9045-16E9FE118EB7}"/>
    <dgm:cxn modelId="{96E0C45A-DF85-4EA5-A3E0-8D83AAE49F38}" srcId="{1FF2B490-BAEB-4E28-AD29-0BAF63CE6812}" destId="{7164C9E1-F8AC-4BCD-8A3D-69C13D6EB2A2}" srcOrd="1" destOrd="0" parTransId="{EAC409E8-BA67-4676-8313-A2F637188BD6}" sibTransId="{2ABD935B-480F-480A-B559-7382C3CECEDC}"/>
    <dgm:cxn modelId="{4DFE618D-4DDA-4EB8-80FF-037E865107E7}" type="presOf" srcId="{58516E5E-7424-47AA-89F1-9C722D2162F4}" destId="{A76E985C-75A8-43E7-853F-69114CC9B7E4}" srcOrd="0" destOrd="0" presId="urn:microsoft.com/office/officeart/2005/8/layout/hierarchy3"/>
    <dgm:cxn modelId="{E4B51F90-B733-4757-8450-9ACCA239543D}" type="presOf" srcId="{B785F005-B9BA-40FC-A9F4-50162D82EC5D}" destId="{0FFD3B82-B50A-42F6-8458-1CBE1147052C}" srcOrd="0" destOrd="0" presId="urn:microsoft.com/office/officeart/2005/8/layout/hierarchy3"/>
    <dgm:cxn modelId="{0000D89A-C564-4638-A243-1B4BCF5DA74C}" type="presOf" srcId="{BAE7268F-68B3-4C31-B758-E434F45FFA1C}" destId="{B9D29F55-A96C-4716-8C0C-0FE45E8D9494}" srcOrd="0" destOrd="0" presId="urn:microsoft.com/office/officeart/2005/8/layout/hierarchy3"/>
    <dgm:cxn modelId="{33F2499B-ADFC-4595-9A33-45980AC6FB04}" srcId="{D720E23E-E41E-4368-9D3B-FD6345DEEEA5}" destId="{AC041DC7-E310-4237-98D4-7147EAD9D1AE}" srcOrd="1" destOrd="0" parTransId="{66CB353C-DC50-4828-A572-2287D890AAE6}" sibTransId="{F5BB229C-4FAE-415D-A6BB-5175CCDE630B}"/>
    <dgm:cxn modelId="{B5EB78CB-3667-4F33-A5AB-20C8273AA5D6}" type="presOf" srcId="{1FF2B490-BAEB-4E28-AD29-0BAF63CE6812}" destId="{99A95AF1-D92B-47B5-9073-3DF5ABC9D30C}" srcOrd="1" destOrd="0" presId="urn:microsoft.com/office/officeart/2005/8/layout/hierarchy3"/>
    <dgm:cxn modelId="{CEECD1EE-1F30-4A76-8F24-0C2B039A7BC2}" type="presOf" srcId="{EAC409E8-BA67-4676-8313-A2F637188BD6}" destId="{DB4FC3A3-EFE8-4AF5-ADEE-069B7FEDB5DC}" srcOrd="0" destOrd="0" presId="urn:microsoft.com/office/officeart/2005/8/layout/hierarchy3"/>
    <dgm:cxn modelId="{9FE5DAF3-8471-44EF-9D0F-D8567917A80D}" type="presOf" srcId="{7164C9E1-F8AC-4BCD-8A3D-69C13D6EB2A2}" destId="{0732A3ED-3B9D-4C73-906F-9AFBB59F420A}" srcOrd="0" destOrd="0" presId="urn:microsoft.com/office/officeart/2005/8/layout/hierarchy3"/>
    <dgm:cxn modelId="{3B3EB9F4-EFC4-4005-AF8B-3CF47578D9DE}" type="presOf" srcId="{C1481AD4-BE55-4F0F-A7C5-50040373E7C0}" destId="{B1055B6F-7557-4945-B1C6-291861E4DC7D}" srcOrd="0" destOrd="0" presId="urn:microsoft.com/office/officeart/2005/8/layout/hierarchy3"/>
    <dgm:cxn modelId="{B53C747C-E3A1-41E3-8B08-3340F5A38707}" type="presParOf" srcId="{A6D065FC-8C17-411F-B0A6-A14E9CA5BC45}" destId="{EE8B8E8A-9130-4F86-B97F-E0CF8DE0A309}" srcOrd="0" destOrd="0" presId="urn:microsoft.com/office/officeart/2005/8/layout/hierarchy3"/>
    <dgm:cxn modelId="{25E855B8-8725-4FE8-ACF4-1E55A0E810EB}" type="presParOf" srcId="{EE8B8E8A-9130-4F86-B97F-E0CF8DE0A309}" destId="{5DA0B51B-A3D2-492D-BBCC-160270544870}" srcOrd="0" destOrd="0" presId="urn:microsoft.com/office/officeart/2005/8/layout/hierarchy3"/>
    <dgm:cxn modelId="{751374B8-3A4B-44D3-BC4D-BD48C0D2600C}" type="presParOf" srcId="{5DA0B51B-A3D2-492D-BBCC-160270544870}" destId="{D7A41FD1-E983-43D4-B49C-ACC4EA38C3B4}" srcOrd="0" destOrd="0" presId="urn:microsoft.com/office/officeart/2005/8/layout/hierarchy3"/>
    <dgm:cxn modelId="{C509ADBF-E629-42AE-9201-D1D76E982A5F}" type="presParOf" srcId="{5DA0B51B-A3D2-492D-BBCC-160270544870}" destId="{99A95AF1-D92B-47B5-9073-3DF5ABC9D30C}" srcOrd="1" destOrd="0" presId="urn:microsoft.com/office/officeart/2005/8/layout/hierarchy3"/>
    <dgm:cxn modelId="{4689C56B-EE9F-457F-858E-EFF6B33B2D1B}" type="presParOf" srcId="{EE8B8E8A-9130-4F86-B97F-E0CF8DE0A309}" destId="{BB435C6B-6370-4F43-88ED-8E4897DA84B2}" srcOrd="1" destOrd="0" presId="urn:microsoft.com/office/officeart/2005/8/layout/hierarchy3"/>
    <dgm:cxn modelId="{F074E160-5651-4560-815C-6311766B4953}" type="presParOf" srcId="{BB435C6B-6370-4F43-88ED-8E4897DA84B2}" destId="{B1055B6F-7557-4945-B1C6-291861E4DC7D}" srcOrd="0" destOrd="0" presId="urn:microsoft.com/office/officeart/2005/8/layout/hierarchy3"/>
    <dgm:cxn modelId="{65FB4627-4463-4195-B86D-A1900E7D3106}" type="presParOf" srcId="{BB435C6B-6370-4F43-88ED-8E4897DA84B2}" destId="{FC030B36-5DAF-4E3C-8081-54B0761C882D}" srcOrd="1" destOrd="0" presId="urn:microsoft.com/office/officeart/2005/8/layout/hierarchy3"/>
    <dgm:cxn modelId="{9DA1C39C-C1AF-49F1-9CB0-2930AFBEAE71}" type="presParOf" srcId="{BB435C6B-6370-4F43-88ED-8E4897DA84B2}" destId="{DB4FC3A3-EFE8-4AF5-ADEE-069B7FEDB5DC}" srcOrd="2" destOrd="0" presId="urn:microsoft.com/office/officeart/2005/8/layout/hierarchy3"/>
    <dgm:cxn modelId="{7CA3718E-B226-4023-B501-4C1D27EEC5A9}" type="presParOf" srcId="{BB435C6B-6370-4F43-88ED-8E4897DA84B2}" destId="{0732A3ED-3B9D-4C73-906F-9AFBB59F420A}" srcOrd="3" destOrd="0" presId="urn:microsoft.com/office/officeart/2005/8/layout/hierarchy3"/>
    <dgm:cxn modelId="{3888F264-7CD0-4E3C-A4FC-D5ACEF2AF51D}" type="presParOf" srcId="{A6D065FC-8C17-411F-B0A6-A14E9CA5BC45}" destId="{AB963858-612B-4D9F-98F1-164FAA0DE75B}" srcOrd="1" destOrd="0" presId="urn:microsoft.com/office/officeart/2005/8/layout/hierarchy3"/>
    <dgm:cxn modelId="{AD1B7ED5-233B-4491-BAA6-33E82701CB70}" type="presParOf" srcId="{AB963858-612B-4D9F-98F1-164FAA0DE75B}" destId="{5A83BC91-5A17-44AD-A7A2-DB19F293C8F3}" srcOrd="0" destOrd="0" presId="urn:microsoft.com/office/officeart/2005/8/layout/hierarchy3"/>
    <dgm:cxn modelId="{1D4D2808-9A6B-45DC-9991-2717F6E1D4A4}" type="presParOf" srcId="{5A83BC91-5A17-44AD-A7A2-DB19F293C8F3}" destId="{7ACEED8F-FC2C-4F71-9FEB-4202A26C251B}" srcOrd="0" destOrd="0" presId="urn:microsoft.com/office/officeart/2005/8/layout/hierarchy3"/>
    <dgm:cxn modelId="{FF01E0E1-185E-4792-8B4B-675EB021CC34}" type="presParOf" srcId="{5A83BC91-5A17-44AD-A7A2-DB19F293C8F3}" destId="{D039B72B-FAD4-46DA-89C6-7D7C474EFFCA}" srcOrd="1" destOrd="0" presId="urn:microsoft.com/office/officeart/2005/8/layout/hierarchy3"/>
    <dgm:cxn modelId="{117DA9DE-3B88-4271-ADBE-907D148B4123}" type="presParOf" srcId="{AB963858-612B-4D9F-98F1-164FAA0DE75B}" destId="{FCEC7364-3413-4902-9D9F-279225D2F1F4}" srcOrd="1" destOrd="0" presId="urn:microsoft.com/office/officeart/2005/8/layout/hierarchy3"/>
    <dgm:cxn modelId="{00FF0C93-6B67-4C68-AF87-184FEA16EA7E}" type="presParOf" srcId="{FCEC7364-3413-4902-9D9F-279225D2F1F4}" destId="{0FFD3B82-B50A-42F6-8458-1CBE1147052C}" srcOrd="0" destOrd="0" presId="urn:microsoft.com/office/officeart/2005/8/layout/hierarchy3"/>
    <dgm:cxn modelId="{B2AAD295-ECFA-4D4E-A761-284004F3E5C4}" type="presParOf" srcId="{FCEC7364-3413-4902-9D9F-279225D2F1F4}" destId="{B9D29F55-A96C-4716-8C0C-0FE45E8D9494}" srcOrd="1" destOrd="0" presId="urn:microsoft.com/office/officeart/2005/8/layout/hierarchy3"/>
    <dgm:cxn modelId="{AE472393-8BD9-4DF6-9414-1786DD9E1474}" type="presParOf" srcId="{FCEC7364-3413-4902-9D9F-279225D2F1F4}" destId="{A76E985C-75A8-43E7-853F-69114CC9B7E4}" srcOrd="2" destOrd="0" presId="urn:microsoft.com/office/officeart/2005/8/layout/hierarchy3"/>
    <dgm:cxn modelId="{167EF741-EC46-4AE0-9D79-AA6CBF5EF683}" type="presParOf" srcId="{FCEC7364-3413-4902-9D9F-279225D2F1F4}" destId="{3B3FF08F-9004-4822-8A31-A77E22AFC064}"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CE4F4B4-5C48-4C0D-8CB0-DD0797FD35D8}"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US"/>
        </a:p>
      </dgm:t>
    </dgm:pt>
    <dgm:pt modelId="{1F45A38D-F0A9-42C7-AFF0-51465B69945A}">
      <dgm:prSet phldrT="[Text]" phldr="0"/>
      <dgm:spPr/>
      <dgm:t>
        <a:bodyPr/>
        <a:lstStyle/>
        <a:p>
          <a:r>
            <a:rPr lang="en-US" dirty="0">
              <a:latin typeface="Times New Roman" panose="02020603050405020304" pitchFamily="18" charset="0"/>
              <a:cs typeface="Times New Roman" panose="02020603050405020304" pitchFamily="18" charset="0"/>
            </a:rPr>
            <a:t>09/2023/TT-NHNN</a:t>
          </a:r>
        </a:p>
      </dgm:t>
    </dgm:pt>
    <dgm:pt modelId="{F5140FAB-00C4-4221-BB6D-FFA949C6D523}" type="parTrans" cxnId="{1E03A0FB-2564-425E-A5D8-93FA928C023A}">
      <dgm:prSet/>
      <dgm:spPr/>
      <dgm:t>
        <a:bodyPr/>
        <a:lstStyle/>
        <a:p>
          <a:endParaRPr lang="en-US"/>
        </a:p>
      </dgm:t>
    </dgm:pt>
    <dgm:pt modelId="{F3BB6684-C3F1-4A2B-A2AD-DBD0030B764B}" type="sibTrans" cxnId="{1E03A0FB-2564-425E-A5D8-93FA928C023A}">
      <dgm:prSet/>
      <dgm:spPr/>
      <dgm:t>
        <a:bodyPr/>
        <a:lstStyle/>
        <a:p>
          <a:endParaRPr lang="en-US"/>
        </a:p>
      </dgm:t>
    </dgm:pt>
    <dgm:pt modelId="{AED50FD5-DAF6-4886-B5DF-A8749C39A7F5}">
      <dgm:prSet phldrT="[Text]"/>
      <dgm:spPr/>
      <dgm:t>
        <a:bodyPr/>
        <a:lstStyle/>
        <a:p>
          <a:pPr algn="just">
            <a:buNone/>
          </a:pPr>
          <a:r>
            <a:rPr lang="en-US" b="0" i="0" dirty="0">
              <a:latin typeface="Times New Roman" panose="02020603050405020304" pitchFamily="18" charset="0"/>
              <a:cs typeface="Times New Roman" panose="02020603050405020304" pitchFamily="18" charset="0"/>
            </a:rPr>
            <a:t>Báo </a:t>
          </a:r>
          <a:r>
            <a:rPr lang="en-US" b="0" i="0" dirty="0" err="1">
              <a:latin typeface="Times New Roman" panose="02020603050405020304" pitchFamily="18" charset="0"/>
              <a:cs typeface="Times New Roman" panose="02020603050405020304" pitchFamily="18" charset="0"/>
            </a:rPr>
            <a:t>cáo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giao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dịch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có</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giá</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trị</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lớn</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phải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báo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cáo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theo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quy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định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tại</a:t>
          </a:r>
          <a:r>
            <a:rPr lang="en-US" b="0" i="0"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khoản</a:t>
          </a:r>
          <a:r>
            <a:rPr lang="en-US" b="0" i="0" u="none" dirty="0">
              <a:latin typeface="Times New Roman" panose="02020603050405020304" pitchFamily="18" charset="0"/>
              <a:cs typeface="Times New Roman" panose="02020603050405020304" pitchFamily="18" charset="0"/>
            </a:rPr>
            <a:t> 1 </a:t>
          </a:r>
          <a:r>
            <a:rPr lang="en-US" b="0" i="0" u="none" dirty="0" err="1">
              <a:latin typeface="Times New Roman" panose="02020603050405020304" pitchFamily="18" charset="0"/>
              <a:cs typeface="Times New Roman" panose="02020603050405020304" pitchFamily="18" charset="0"/>
            </a:rPr>
            <a:t>Điều</a:t>
          </a:r>
          <a:r>
            <a:rPr lang="en-US" b="0" i="0" u="none" dirty="0">
              <a:latin typeface="Times New Roman" panose="02020603050405020304" pitchFamily="18" charset="0"/>
              <a:cs typeface="Times New Roman" panose="02020603050405020304" pitchFamily="18" charset="0"/>
            </a:rPr>
            <a:t> 25 </a:t>
          </a:r>
          <a:r>
            <a:rPr lang="en-US" b="0" i="0" u="none" dirty="0" err="1">
              <a:latin typeface="Times New Roman" panose="02020603050405020304" pitchFamily="18" charset="0"/>
              <a:cs typeface="Times New Roman" panose="02020603050405020304" pitchFamily="18" charset="0"/>
            </a:rPr>
            <a:t>Luật</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Phòng</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chống</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rửa</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tiền</a:t>
          </a:r>
          <a:endParaRPr lang="en-US" dirty="0">
            <a:latin typeface="Times New Roman" panose="02020603050405020304" pitchFamily="18" charset="0"/>
            <a:cs typeface="Times New Roman" panose="02020603050405020304" pitchFamily="18" charset="0"/>
          </a:endParaRPr>
        </a:p>
      </dgm:t>
    </dgm:pt>
    <dgm:pt modelId="{6EF62BBB-1199-473A-9E25-CA93CFC68FEE}" type="parTrans" cxnId="{F0755C90-1B72-4AA3-BA89-030193ECBA06}">
      <dgm:prSet/>
      <dgm:spPr/>
      <dgm:t>
        <a:bodyPr/>
        <a:lstStyle/>
        <a:p>
          <a:endParaRPr lang="en-US"/>
        </a:p>
      </dgm:t>
    </dgm:pt>
    <dgm:pt modelId="{3D1FF828-580D-4F74-AEF7-978139763F45}" type="sibTrans" cxnId="{F0755C90-1B72-4AA3-BA89-030193ECBA06}">
      <dgm:prSet/>
      <dgm:spPr/>
      <dgm:t>
        <a:bodyPr/>
        <a:lstStyle/>
        <a:p>
          <a:endParaRPr lang="en-US"/>
        </a:p>
      </dgm:t>
    </dgm:pt>
    <dgm:pt modelId="{00857BB3-FBC1-4A82-A735-CEFB23DBAF26}">
      <dgm:prSet phldrT="[Text]"/>
      <dgm:spPr/>
      <dgm:t>
        <a:bodyPr/>
        <a:lstStyle/>
        <a:p>
          <a:pPr algn="just">
            <a:buNone/>
          </a:pPr>
          <a:r>
            <a:rPr lang="en-US" b="0" i="0" dirty="0">
              <a:latin typeface="Times New Roman" panose="02020603050405020304" pitchFamily="18" charset="0"/>
              <a:cs typeface="Times New Roman" panose="02020603050405020304" pitchFamily="18" charset="0"/>
            </a:rPr>
            <a:t>B</a:t>
          </a:r>
          <a:r>
            <a:rPr lang="vi-VN" b="0" i="0" dirty="0">
              <a:latin typeface="Times New Roman" panose="02020603050405020304" pitchFamily="18" charset="0"/>
              <a:cs typeface="Times New Roman" panose="02020603050405020304" pitchFamily="18" charset="0"/>
            </a:rPr>
            <a:t>ằng dữ liệu điện tử hoặc </a:t>
          </a:r>
          <a:r>
            <a:rPr lang="en-US" b="0" i="0" dirty="0">
              <a:latin typeface="Times New Roman" panose="02020603050405020304" pitchFamily="18" charset="0"/>
              <a:cs typeface="Times New Roman" panose="02020603050405020304" pitchFamily="18" charset="0"/>
            </a:rPr>
            <a:t>B</a:t>
          </a:r>
          <a:r>
            <a:rPr lang="vi-VN" b="0" i="0" dirty="0">
              <a:latin typeface="Times New Roman" panose="02020603050405020304" pitchFamily="18" charset="0"/>
              <a:cs typeface="Times New Roman" panose="02020603050405020304" pitchFamily="18" charset="0"/>
            </a:rPr>
            <a:t>ằng văn bản giấy khi chưa thiết lập được hệ thống công nghệ thông tin tương thích phục vụ cho việc báo cáo.</a:t>
          </a:r>
          <a:endParaRPr lang="en-US" dirty="0">
            <a:latin typeface="Times New Roman" panose="02020603050405020304" pitchFamily="18" charset="0"/>
            <a:cs typeface="Times New Roman" panose="02020603050405020304" pitchFamily="18" charset="0"/>
          </a:endParaRPr>
        </a:p>
      </dgm:t>
    </dgm:pt>
    <dgm:pt modelId="{D1694D20-09BB-4547-B98C-04BEEDD2EBCA}" type="parTrans" cxnId="{6730E185-5F59-4F6C-8EB6-64DC1C9CD6B9}">
      <dgm:prSet/>
      <dgm:spPr/>
      <dgm:t>
        <a:bodyPr/>
        <a:lstStyle/>
        <a:p>
          <a:endParaRPr lang="en-US"/>
        </a:p>
      </dgm:t>
    </dgm:pt>
    <dgm:pt modelId="{164DE1D3-17D5-46C3-9FD9-C2FCF01DC333}" type="sibTrans" cxnId="{6730E185-5F59-4F6C-8EB6-64DC1C9CD6B9}">
      <dgm:prSet/>
      <dgm:spPr/>
      <dgm:t>
        <a:bodyPr/>
        <a:lstStyle/>
        <a:p>
          <a:endParaRPr lang="en-US"/>
        </a:p>
      </dgm:t>
    </dgm:pt>
    <dgm:pt modelId="{EFE9F401-1881-4B63-BE0A-FF27C9A0E182}">
      <dgm:prSet phldrT="[Text]" phldr="0"/>
      <dgm:spPr/>
      <dgm:t>
        <a:bodyPr/>
        <a:lstStyle/>
        <a:p>
          <a:r>
            <a:rPr lang="en-US" dirty="0">
              <a:latin typeface="Times New Roman" panose="02020603050405020304" pitchFamily="18" charset="0"/>
              <a:cs typeface="Times New Roman" panose="02020603050405020304" pitchFamily="18" charset="0"/>
            </a:rPr>
            <a:t>27/2025/TT-NHNN</a:t>
          </a:r>
        </a:p>
      </dgm:t>
    </dgm:pt>
    <dgm:pt modelId="{7F4ABEF9-4CB2-469C-AE5C-FE993ACDC199}" type="parTrans" cxnId="{A5B33CA8-C8E4-461E-8890-D10A26202E40}">
      <dgm:prSet/>
      <dgm:spPr/>
      <dgm:t>
        <a:bodyPr/>
        <a:lstStyle/>
        <a:p>
          <a:endParaRPr lang="en-US"/>
        </a:p>
      </dgm:t>
    </dgm:pt>
    <dgm:pt modelId="{236D2226-988B-4336-A002-612DA03DE888}" type="sibTrans" cxnId="{A5B33CA8-C8E4-461E-8890-D10A26202E40}">
      <dgm:prSet/>
      <dgm:spPr/>
      <dgm:t>
        <a:bodyPr/>
        <a:lstStyle/>
        <a:p>
          <a:endParaRPr lang="en-US"/>
        </a:p>
      </dgm:t>
    </dgm:pt>
    <dgm:pt modelId="{454B6962-E2C8-4C16-86CD-6EB863D5C3B9}">
      <dgm:prSet phldrT="[Text]"/>
      <dgm:spPr/>
      <dgm:t>
        <a:bodyPr/>
        <a:lstStyle/>
        <a:p>
          <a:pPr algn="just">
            <a:buNone/>
          </a:pPr>
          <a:r>
            <a:rPr lang="en-US" b="0" i="0" dirty="0">
              <a:latin typeface="Times New Roman" panose="02020603050405020304" pitchFamily="18" charset="0"/>
              <a:cs typeface="Times New Roman" panose="02020603050405020304" pitchFamily="18" charset="0"/>
            </a:rPr>
            <a:t>B</a:t>
          </a:r>
          <a:r>
            <a:rPr lang="vi-VN" b="0" i="0" dirty="0">
              <a:latin typeface="Times New Roman" panose="02020603050405020304" pitchFamily="18" charset="0"/>
              <a:cs typeface="Times New Roman" panose="02020603050405020304" pitchFamily="18" charset="0"/>
            </a:rPr>
            <a:t>áo cáo giao dịch có giá trị lớn phải báo cáo </a:t>
          </a:r>
          <a:r>
            <a:rPr lang="vi-VN" b="1" i="1" u="none" dirty="0">
              <a:latin typeface="Times New Roman" panose="02020603050405020304" pitchFamily="18" charset="0"/>
              <a:cs typeface="Times New Roman" panose="02020603050405020304" pitchFamily="18" charset="0"/>
            </a:rPr>
            <a:t>(bao gồm cả giao dịch tiền mặt được thực hiện qua máy nộp, rút tiền tự động hoặc máy giao dịch tự động) </a:t>
          </a:r>
          <a:r>
            <a:rPr lang="en-US" b="0" i="0" dirty="0" err="1">
              <a:latin typeface="Times New Roman" panose="02020603050405020304" pitchFamily="18" charset="0"/>
              <a:cs typeface="Times New Roman" panose="02020603050405020304" pitchFamily="18" charset="0"/>
            </a:rPr>
            <a:t>theo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quy</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định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tại</a:t>
          </a:r>
          <a:r>
            <a:rPr lang="en-US" b="0" i="0"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khoản</a:t>
          </a:r>
          <a:r>
            <a:rPr lang="en-US" b="0" i="0" u="none" dirty="0">
              <a:latin typeface="Times New Roman" panose="02020603050405020304" pitchFamily="18" charset="0"/>
              <a:cs typeface="Times New Roman" panose="02020603050405020304" pitchFamily="18" charset="0"/>
            </a:rPr>
            <a:t> 1 </a:t>
          </a:r>
          <a:r>
            <a:rPr lang="en-US" b="0" i="0" u="none" dirty="0" err="1">
              <a:latin typeface="Times New Roman" panose="02020603050405020304" pitchFamily="18" charset="0"/>
              <a:cs typeface="Times New Roman" panose="02020603050405020304" pitchFamily="18" charset="0"/>
            </a:rPr>
            <a:t>Điều</a:t>
          </a:r>
          <a:r>
            <a:rPr lang="en-US" b="0" i="0" u="none" dirty="0">
              <a:latin typeface="Times New Roman" panose="02020603050405020304" pitchFamily="18" charset="0"/>
              <a:cs typeface="Times New Roman" panose="02020603050405020304" pitchFamily="18" charset="0"/>
            </a:rPr>
            <a:t> 25 </a:t>
          </a:r>
          <a:r>
            <a:rPr lang="en-US" b="0" i="0" u="none" dirty="0" err="1">
              <a:latin typeface="Times New Roman" panose="02020603050405020304" pitchFamily="18" charset="0"/>
              <a:cs typeface="Times New Roman" panose="02020603050405020304" pitchFamily="18" charset="0"/>
            </a:rPr>
            <a:t>Luật</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Phòng</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chống</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rửa</a:t>
          </a:r>
          <a:r>
            <a:rPr lang="en-US" b="0" i="0" u="none" dirty="0">
              <a:latin typeface="Times New Roman" panose="02020603050405020304" pitchFamily="18" charset="0"/>
              <a:cs typeface="Times New Roman" panose="02020603050405020304" pitchFamily="18" charset="0"/>
            </a:rPr>
            <a:t> </a:t>
          </a:r>
          <a:r>
            <a:rPr lang="en-US" b="0" i="0" u="none" dirty="0" err="1">
              <a:latin typeface="Times New Roman" panose="02020603050405020304" pitchFamily="18" charset="0"/>
              <a:cs typeface="Times New Roman" panose="02020603050405020304" pitchFamily="18" charset="0"/>
            </a:rPr>
            <a:t>tiền</a:t>
          </a:r>
          <a:endParaRPr lang="en-US" b="1" i="1" u="none" dirty="0">
            <a:latin typeface="Times New Roman" panose="02020603050405020304" pitchFamily="18" charset="0"/>
            <a:cs typeface="Times New Roman" panose="02020603050405020304" pitchFamily="18" charset="0"/>
          </a:endParaRPr>
        </a:p>
      </dgm:t>
    </dgm:pt>
    <dgm:pt modelId="{4D8C67FF-81D0-4EBE-9D3C-725E3C64B831}" type="parTrans" cxnId="{6CA81734-5B80-4F91-AF6A-1D7BE7D1D6BD}">
      <dgm:prSet/>
      <dgm:spPr/>
      <dgm:t>
        <a:bodyPr/>
        <a:lstStyle/>
        <a:p>
          <a:endParaRPr lang="en-US"/>
        </a:p>
      </dgm:t>
    </dgm:pt>
    <dgm:pt modelId="{4F6FFEDB-45E0-404F-8DAC-D3CFD4CDC848}" type="sibTrans" cxnId="{6CA81734-5B80-4F91-AF6A-1D7BE7D1D6BD}">
      <dgm:prSet/>
      <dgm:spPr/>
      <dgm:t>
        <a:bodyPr/>
        <a:lstStyle/>
        <a:p>
          <a:endParaRPr lang="en-US"/>
        </a:p>
      </dgm:t>
    </dgm:pt>
    <dgm:pt modelId="{83F28F48-7E6A-4826-8861-4AFF241B65E2}">
      <dgm:prSet phldrT="[Text]"/>
      <dgm:spPr/>
      <dgm:t>
        <a:bodyPr/>
        <a:lstStyle/>
        <a:p>
          <a:pPr algn="just"/>
          <a:r>
            <a:rPr lang="en-US" b="0" i="0" dirty="0">
              <a:latin typeface="Times New Roman" panose="02020603050405020304" pitchFamily="18" charset="0"/>
              <a:cs typeface="Times New Roman" panose="02020603050405020304" pitchFamily="18" charset="0"/>
            </a:rPr>
            <a:t>B</a:t>
          </a:r>
          <a:r>
            <a:rPr lang="vi-VN" b="0" i="0" dirty="0">
              <a:latin typeface="Times New Roman" panose="02020603050405020304" pitchFamily="18" charset="0"/>
              <a:cs typeface="Times New Roman" panose="02020603050405020304" pitchFamily="18" charset="0"/>
            </a:rPr>
            <a:t>ằng dữ liệu điện tử hoặc </a:t>
          </a:r>
          <a:r>
            <a:rPr lang="en-US" b="0" i="0" dirty="0">
              <a:latin typeface="Times New Roman" panose="02020603050405020304" pitchFamily="18" charset="0"/>
              <a:cs typeface="Times New Roman" panose="02020603050405020304" pitchFamily="18" charset="0"/>
            </a:rPr>
            <a:t>B</a:t>
          </a:r>
          <a:r>
            <a:rPr lang="vi-VN" b="0" i="0" dirty="0">
              <a:latin typeface="Times New Roman" panose="02020603050405020304" pitchFamily="18" charset="0"/>
              <a:cs typeface="Times New Roman" panose="02020603050405020304" pitchFamily="18" charset="0"/>
            </a:rPr>
            <a:t>ằng văn bản giấy khi </a:t>
          </a:r>
          <a:r>
            <a:rPr lang="vi-VN" b="1" i="1" u="none" dirty="0">
              <a:latin typeface="Times New Roman" panose="02020603050405020304" pitchFamily="18" charset="0"/>
              <a:cs typeface="Times New Roman" panose="02020603050405020304" pitchFamily="18" charset="0"/>
            </a:rPr>
            <a:t>chưa kết nối được với hệ thống báo cáo bằng dữ liệu điện tử của Cục Phòng, chống rửa tiền</a:t>
          </a:r>
          <a:r>
            <a:rPr lang="vi-VN" b="0" i="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dgm:t>
    </dgm:pt>
    <dgm:pt modelId="{C7CBFB80-9D21-42A6-973F-315DA58C9C27}" type="parTrans" cxnId="{01F4CE79-A8EA-4E84-A45A-336F3B6E33AD}">
      <dgm:prSet/>
      <dgm:spPr/>
      <dgm:t>
        <a:bodyPr/>
        <a:lstStyle/>
        <a:p>
          <a:endParaRPr lang="en-US"/>
        </a:p>
      </dgm:t>
    </dgm:pt>
    <dgm:pt modelId="{F9B661D2-3A6E-46D7-8801-A3AE83748F14}" type="sibTrans" cxnId="{01F4CE79-A8EA-4E84-A45A-336F3B6E33AD}">
      <dgm:prSet/>
      <dgm:spPr/>
      <dgm:t>
        <a:bodyPr/>
        <a:lstStyle/>
        <a:p>
          <a:endParaRPr lang="en-US"/>
        </a:p>
      </dgm:t>
    </dgm:pt>
    <dgm:pt modelId="{EEDE2D54-C2C3-4070-854F-41184C51BA6C}" type="pres">
      <dgm:prSet presAssocID="{CCE4F4B4-5C48-4C0D-8CB0-DD0797FD35D8}" presName="list" presStyleCnt="0">
        <dgm:presLayoutVars>
          <dgm:dir/>
          <dgm:animLvl val="lvl"/>
        </dgm:presLayoutVars>
      </dgm:prSet>
      <dgm:spPr/>
    </dgm:pt>
    <dgm:pt modelId="{7F30AC4C-21CF-49C7-82AC-58BE9E0B0474}" type="pres">
      <dgm:prSet presAssocID="{1F45A38D-F0A9-42C7-AFF0-51465B69945A}" presName="posSpace" presStyleCnt="0"/>
      <dgm:spPr/>
    </dgm:pt>
    <dgm:pt modelId="{DA1B3AAA-675D-48F7-B816-18EAD180F6E6}" type="pres">
      <dgm:prSet presAssocID="{1F45A38D-F0A9-42C7-AFF0-51465B69945A}" presName="vertFlow" presStyleCnt="0"/>
      <dgm:spPr/>
    </dgm:pt>
    <dgm:pt modelId="{09DC175D-E0CF-4FF5-A117-833573500596}" type="pres">
      <dgm:prSet presAssocID="{1F45A38D-F0A9-42C7-AFF0-51465B69945A}" presName="topSpace" presStyleCnt="0"/>
      <dgm:spPr/>
    </dgm:pt>
    <dgm:pt modelId="{687FE38F-DF45-4A20-9290-05F792B33AB4}" type="pres">
      <dgm:prSet presAssocID="{1F45A38D-F0A9-42C7-AFF0-51465B69945A}" presName="firstComp" presStyleCnt="0"/>
      <dgm:spPr/>
    </dgm:pt>
    <dgm:pt modelId="{E85D85F0-1C4C-4B66-AEF6-D734B471F730}" type="pres">
      <dgm:prSet presAssocID="{1F45A38D-F0A9-42C7-AFF0-51465B69945A}" presName="firstChild" presStyleLbl="bgAccFollowNode1" presStyleIdx="0" presStyleCnt="4"/>
      <dgm:spPr/>
    </dgm:pt>
    <dgm:pt modelId="{29802352-E9C4-44DF-B53A-0A18A2157162}" type="pres">
      <dgm:prSet presAssocID="{1F45A38D-F0A9-42C7-AFF0-51465B69945A}" presName="firstChildTx" presStyleLbl="bgAccFollowNode1" presStyleIdx="0" presStyleCnt="4">
        <dgm:presLayoutVars>
          <dgm:bulletEnabled val="1"/>
        </dgm:presLayoutVars>
      </dgm:prSet>
      <dgm:spPr/>
    </dgm:pt>
    <dgm:pt modelId="{D4B940C7-CC66-49CC-B7A0-9CAD56DA806F}" type="pres">
      <dgm:prSet presAssocID="{00857BB3-FBC1-4A82-A735-CEFB23DBAF26}" presName="comp" presStyleCnt="0"/>
      <dgm:spPr/>
    </dgm:pt>
    <dgm:pt modelId="{CBAF23AD-11CA-4A32-8958-6A2B173D976C}" type="pres">
      <dgm:prSet presAssocID="{00857BB3-FBC1-4A82-A735-CEFB23DBAF26}" presName="child" presStyleLbl="bgAccFollowNode1" presStyleIdx="1" presStyleCnt="4"/>
      <dgm:spPr/>
    </dgm:pt>
    <dgm:pt modelId="{F30D6127-E16B-4E3A-9357-3749E2979DC9}" type="pres">
      <dgm:prSet presAssocID="{00857BB3-FBC1-4A82-A735-CEFB23DBAF26}" presName="childTx" presStyleLbl="bgAccFollowNode1" presStyleIdx="1" presStyleCnt="4">
        <dgm:presLayoutVars>
          <dgm:bulletEnabled val="1"/>
        </dgm:presLayoutVars>
      </dgm:prSet>
      <dgm:spPr/>
    </dgm:pt>
    <dgm:pt modelId="{FFE9144D-64ED-4E09-B0B1-D053184763D4}" type="pres">
      <dgm:prSet presAssocID="{1F45A38D-F0A9-42C7-AFF0-51465B69945A}" presName="negSpace" presStyleCnt="0"/>
      <dgm:spPr/>
    </dgm:pt>
    <dgm:pt modelId="{BAC13E48-1A25-4D1A-AD06-7B296F4FD7C5}" type="pres">
      <dgm:prSet presAssocID="{1F45A38D-F0A9-42C7-AFF0-51465B69945A}" presName="circle" presStyleLbl="node1" presStyleIdx="0" presStyleCnt="2"/>
      <dgm:spPr/>
    </dgm:pt>
    <dgm:pt modelId="{7F132251-BA2B-49C4-9569-52E176F67F5E}" type="pres">
      <dgm:prSet presAssocID="{F3BB6684-C3F1-4A2B-A2AD-DBD0030B764B}" presName="transSpace" presStyleCnt="0"/>
      <dgm:spPr/>
    </dgm:pt>
    <dgm:pt modelId="{B5153794-A11F-400A-B728-3C4176F62FEA}" type="pres">
      <dgm:prSet presAssocID="{EFE9F401-1881-4B63-BE0A-FF27C9A0E182}" presName="posSpace" presStyleCnt="0"/>
      <dgm:spPr/>
    </dgm:pt>
    <dgm:pt modelId="{4FDA83FF-E6B3-4FD5-ADDC-AE08ACF67487}" type="pres">
      <dgm:prSet presAssocID="{EFE9F401-1881-4B63-BE0A-FF27C9A0E182}" presName="vertFlow" presStyleCnt="0"/>
      <dgm:spPr/>
    </dgm:pt>
    <dgm:pt modelId="{5269D485-FF92-4415-980D-8FAADDCBD475}" type="pres">
      <dgm:prSet presAssocID="{EFE9F401-1881-4B63-BE0A-FF27C9A0E182}" presName="topSpace" presStyleCnt="0"/>
      <dgm:spPr/>
    </dgm:pt>
    <dgm:pt modelId="{5D94A2AA-EBD6-4D51-B043-BAE005A672B6}" type="pres">
      <dgm:prSet presAssocID="{EFE9F401-1881-4B63-BE0A-FF27C9A0E182}" presName="firstComp" presStyleCnt="0"/>
      <dgm:spPr/>
    </dgm:pt>
    <dgm:pt modelId="{58CBD3EB-F259-4BA7-8821-95E3D8962982}" type="pres">
      <dgm:prSet presAssocID="{EFE9F401-1881-4B63-BE0A-FF27C9A0E182}" presName="firstChild" presStyleLbl="bgAccFollowNode1" presStyleIdx="2" presStyleCnt="4"/>
      <dgm:spPr/>
    </dgm:pt>
    <dgm:pt modelId="{2F40B91A-A5CD-4409-BF29-1166F4849C33}" type="pres">
      <dgm:prSet presAssocID="{EFE9F401-1881-4B63-BE0A-FF27C9A0E182}" presName="firstChildTx" presStyleLbl="bgAccFollowNode1" presStyleIdx="2" presStyleCnt="4">
        <dgm:presLayoutVars>
          <dgm:bulletEnabled val="1"/>
        </dgm:presLayoutVars>
      </dgm:prSet>
      <dgm:spPr/>
    </dgm:pt>
    <dgm:pt modelId="{B1FCF899-77FE-49DF-87F0-586CCC139752}" type="pres">
      <dgm:prSet presAssocID="{83F28F48-7E6A-4826-8861-4AFF241B65E2}" presName="comp" presStyleCnt="0"/>
      <dgm:spPr/>
    </dgm:pt>
    <dgm:pt modelId="{9973E364-5FB8-41E3-B72A-C2EEEEBE3AF0}" type="pres">
      <dgm:prSet presAssocID="{83F28F48-7E6A-4826-8861-4AFF241B65E2}" presName="child" presStyleLbl="bgAccFollowNode1" presStyleIdx="3" presStyleCnt="4"/>
      <dgm:spPr/>
    </dgm:pt>
    <dgm:pt modelId="{C5258C9E-C5A6-498C-920F-746A94C8B731}" type="pres">
      <dgm:prSet presAssocID="{83F28F48-7E6A-4826-8861-4AFF241B65E2}" presName="childTx" presStyleLbl="bgAccFollowNode1" presStyleIdx="3" presStyleCnt="4">
        <dgm:presLayoutVars>
          <dgm:bulletEnabled val="1"/>
        </dgm:presLayoutVars>
      </dgm:prSet>
      <dgm:spPr/>
    </dgm:pt>
    <dgm:pt modelId="{104FFFA7-4C2F-45EF-B80C-4D5BA5335491}" type="pres">
      <dgm:prSet presAssocID="{EFE9F401-1881-4B63-BE0A-FF27C9A0E182}" presName="negSpace" presStyleCnt="0"/>
      <dgm:spPr/>
    </dgm:pt>
    <dgm:pt modelId="{C5DF137A-60E5-4D81-9E8B-0E673338A61E}" type="pres">
      <dgm:prSet presAssocID="{EFE9F401-1881-4B63-BE0A-FF27C9A0E182}" presName="circle" presStyleLbl="node1" presStyleIdx="1" presStyleCnt="2"/>
      <dgm:spPr/>
    </dgm:pt>
  </dgm:ptLst>
  <dgm:cxnLst>
    <dgm:cxn modelId="{241AD200-C0E9-4E2E-AEC7-6E053AFFB5D1}" type="presOf" srcId="{00857BB3-FBC1-4A82-A735-CEFB23DBAF26}" destId="{F30D6127-E16B-4E3A-9357-3749E2979DC9}" srcOrd="1" destOrd="0" presId="urn:microsoft.com/office/officeart/2005/8/layout/hList9"/>
    <dgm:cxn modelId="{7302BC0A-0FCE-4C94-A239-2E65A50C1780}" type="presOf" srcId="{83F28F48-7E6A-4826-8861-4AFF241B65E2}" destId="{9973E364-5FB8-41E3-B72A-C2EEEEBE3AF0}" srcOrd="0" destOrd="0" presId="urn:microsoft.com/office/officeart/2005/8/layout/hList9"/>
    <dgm:cxn modelId="{A99AA91B-1740-4343-99CE-D39980DDF552}" type="presOf" srcId="{454B6962-E2C8-4C16-86CD-6EB863D5C3B9}" destId="{2F40B91A-A5CD-4409-BF29-1166F4849C33}" srcOrd="1" destOrd="0" presId="urn:microsoft.com/office/officeart/2005/8/layout/hList9"/>
    <dgm:cxn modelId="{6CA81734-5B80-4F91-AF6A-1D7BE7D1D6BD}" srcId="{EFE9F401-1881-4B63-BE0A-FF27C9A0E182}" destId="{454B6962-E2C8-4C16-86CD-6EB863D5C3B9}" srcOrd="0" destOrd="0" parTransId="{4D8C67FF-81D0-4EBE-9D3C-725E3C64B831}" sibTransId="{4F6FFEDB-45E0-404F-8DAC-D3CFD4CDC848}"/>
    <dgm:cxn modelId="{1DA53355-A0C5-436B-B184-BFF62F27A413}" type="presOf" srcId="{83F28F48-7E6A-4826-8861-4AFF241B65E2}" destId="{C5258C9E-C5A6-498C-920F-746A94C8B731}" srcOrd="1" destOrd="0" presId="urn:microsoft.com/office/officeart/2005/8/layout/hList9"/>
    <dgm:cxn modelId="{38DA5A75-F97E-441F-AB0A-CB9083FAB59F}" type="presOf" srcId="{454B6962-E2C8-4C16-86CD-6EB863D5C3B9}" destId="{58CBD3EB-F259-4BA7-8821-95E3D8962982}" srcOrd="0" destOrd="0" presId="urn:microsoft.com/office/officeart/2005/8/layout/hList9"/>
    <dgm:cxn modelId="{D758B376-6EA1-4E0D-AD73-230229F5E5AB}" type="presOf" srcId="{1F45A38D-F0A9-42C7-AFF0-51465B69945A}" destId="{BAC13E48-1A25-4D1A-AD06-7B296F4FD7C5}" srcOrd="0" destOrd="0" presId="urn:microsoft.com/office/officeart/2005/8/layout/hList9"/>
    <dgm:cxn modelId="{01F4CE79-A8EA-4E84-A45A-336F3B6E33AD}" srcId="{EFE9F401-1881-4B63-BE0A-FF27C9A0E182}" destId="{83F28F48-7E6A-4826-8861-4AFF241B65E2}" srcOrd="1" destOrd="0" parTransId="{C7CBFB80-9D21-42A6-973F-315DA58C9C27}" sibTransId="{F9B661D2-3A6E-46D7-8801-A3AE83748F14}"/>
    <dgm:cxn modelId="{3B3DED7A-AE88-4F71-922A-335E0D152A2A}" type="presOf" srcId="{AED50FD5-DAF6-4886-B5DF-A8749C39A7F5}" destId="{E85D85F0-1C4C-4B66-AEF6-D734B471F730}" srcOrd="0" destOrd="0" presId="urn:microsoft.com/office/officeart/2005/8/layout/hList9"/>
    <dgm:cxn modelId="{B1938A7E-2988-4B10-ADA6-E8B515793DE2}" type="presOf" srcId="{AED50FD5-DAF6-4886-B5DF-A8749C39A7F5}" destId="{29802352-E9C4-44DF-B53A-0A18A2157162}" srcOrd="1" destOrd="0" presId="urn:microsoft.com/office/officeart/2005/8/layout/hList9"/>
    <dgm:cxn modelId="{6730E185-5F59-4F6C-8EB6-64DC1C9CD6B9}" srcId="{1F45A38D-F0A9-42C7-AFF0-51465B69945A}" destId="{00857BB3-FBC1-4A82-A735-CEFB23DBAF26}" srcOrd="1" destOrd="0" parTransId="{D1694D20-09BB-4547-B98C-04BEEDD2EBCA}" sibTransId="{164DE1D3-17D5-46C3-9FD9-C2FCF01DC333}"/>
    <dgm:cxn modelId="{F0755C90-1B72-4AA3-BA89-030193ECBA06}" srcId="{1F45A38D-F0A9-42C7-AFF0-51465B69945A}" destId="{AED50FD5-DAF6-4886-B5DF-A8749C39A7F5}" srcOrd="0" destOrd="0" parTransId="{6EF62BBB-1199-473A-9E25-CA93CFC68FEE}" sibTransId="{3D1FF828-580D-4F74-AEF7-978139763F45}"/>
    <dgm:cxn modelId="{A5B33CA8-C8E4-461E-8890-D10A26202E40}" srcId="{CCE4F4B4-5C48-4C0D-8CB0-DD0797FD35D8}" destId="{EFE9F401-1881-4B63-BE0A-FF27C9A0E182}" srcOrd="1" destOrd="0" parTransId="{7F4ABEF9-4CB2-469C-AE5C-FE993ACDC199}" sibTransId="{236D2226-988B-4336-A002-612DA03DE888}"/>
    <dgm:cxn modelId="{77047EC0-1250-473A-8547-3236ECAF4A53}" type="presOf" srcId="{CCE4F4B4-5C48-4C0D-8CB0-DD0797FD35D8}" destId="{EEDE2D54-C2C3-4070-854F-41184C51BA6C}" srcOrd="0" destOrd="0" presId="urn:microsoft.com/office/officeart/2005/8/layout/hList9"/>
    <dgm:cxn modelId="{72140BC5-8E8B-4D8E-8A4C-D581E1BC028F}" type="presOf" srcId="{00857BB3-FBC1-4A82-A735-CEFB23DBAF26}" destId="{CBAF23AD-11CA-4A32-8958-6A2B173D976C}" srcOrd="0" destOrd="0" presId="urn:microsoft.com/office/officeart/2005/8/layout/hList9"/>
    <dgm:cxn modelId="{51F3EDF1-04F3-4EC0-91F9-714C7DB9F76E}" type="presOf" srcId="{EFE9F401-1881-4B63-BE0A-FF27C9A0E182}" destId="{C5DF137A-60E5-4D81-9E8B-0E673338A61E}" srcOrd="0" destOrd="0" presId="urn:microsoft.com/office/officeart/2005/8/layout/hList9"/>
    <dgm:cxn modelId="{1E03A0FB-2564-425E-A5D8-93FA928C023A}" srcId="{CCE4F4B4-5C48-4C0D-8CB0-DD0797FD35D8}" destId="{1F45A38D-F0A9-42C7-AFF0-51465B69945A}" srcOrd="0" destOrd="0" parTransId="{F5140FAB-00C4-4221-BB6D-FFA949C6D523}" sibTransId="{F3BB6684-C3F1-4A2B-A2AD-DBD0030B764B}"/>
    <dgm:cxn modelId="{2CB5346A-383D-42A2-97BD-A13765F72030}" type="presParOf" srcId="{EEDE2D54-C2C3-4070-854F-41184C51BA6C}" destId="{7F30AC4C-21CF-49C7-82AC-58BE9E0B0474}" srcOrd="0" destOrd="0" presId="urn:microsoft.com/office/officeart/2005/8/layout/hList9"/>
    <dgm:cxn modelId="{BE8AC95A-B840-4F36-B442-52A3F25C271D}" type="presParOf" srcId="{EEDE2D54-C2C3-4070-854F-41184C51BA6C}" destId="{DA1B3AAA-675D-48F7-B816-18EAD180F6E6}" srcOrd="1" destOrd="0" presId="urn:microsoft.com/office/officeart/2005/8/layout/hList9"/>
    <dgm:cxn modelId="{0C69231A-58B6-45B9-A136-31FB3E3488B7}" type="presParOf" srcId="{DA1B3AAA-675D-48F7-B816-18EAD180F6E6}" destId="{09DC175D-E0CF-4FF5-A117-833573500596}" srcOrd="0" destOrd="0" presId="urn:microsoft.com/office/officeart/2005/8/layout/hList9"/>
    <dgm:cxn modelId="{D01BB4AE-62A2-48A2-8196-8A3F23FC4371}" type="presParOf" srcId="{DA1B3AAA-675D-48F7-B816-18EAD180F6E6}" destId="{687FE38F-DF45-4A20-9290-05F792B33AB4}" srcOrd="1" destOrd="0" presId="urn:microsoft.com/office/officeart/2005/8/layout/hList9"/>
    <dgm:cxn modelId="{414530B7-1832-4D10-83C9-CED120635940}" type="presParOf" srcId="{687FE38F-DF45-4A20-9290-05F792B33AB4}" destId="{E85D85F0-1C4C-4B66-AEF6-D734B471F730}" srcOrd="0" destOrd="0" presId="urn:microsoft.com/office/officeart/2005/8/layout/hList9"/>
    <dgm:cxn modelId="{DD8C505B-EADD-45C4-BD2D-9CE0BEA62467}" type="presParOf" srcId="{687FE38F-DF45-4A20-9290-05F792B33AB4}" destId="{29802352-E9C4-44DF-B53A-0A18A2157162}" srcOrd="1" destOrd="0" presId="urn:microsoft.com/office/officeart/2005/8/layout/hList9"/>
    <dgm:cxn modelId="{BA9CAE76-B912-4278-AD79-BB87006D2682}" type="presParOf" srcId="{DA1B3AAA-675D-48F7-B816-18EAD180F6E6}" destId="{D4B940C7-CC66-49CC-B7A0-9CAD56DA806F}" srcOrd="2" destOrd="0" presId="urn:microsoft.com/office/officeart/2005/8/layout/hList9"/>
    <dgm:cxn modelId="{4F21C038-94EB-4215-947F-F59719AEE9DC}" type="presParOf" srcId="{D4B940C7-CC66-49CC-B7A0-9CAD56DA806F}" destId="{CBAF23AD-11CA-4A32-8958-6A2B173D976C}" srcOrd="0" destOrd="0" presId="urn:microsoft.com/office/officeart/2005/8/layout/hList9"/>
    <dgm:cxn modelId="{EF8B495E-5351-4605-A9C2-2C7EFDA8B20C}" type="presParOf" srcId="{D4B940C7-CC66-49CC-B7A0-9CAD56DA806F}" destId="{F30D6127-E16B-4E3A-9357-3749E2979DC9}" srcOrd="1" destOrd="0" presId="urn:microsoft.com/office/officeart/2005/8/layout/hList9"/>
    <dgm:cxn modelId="{F73E3AED-27BF-4ADF-8F37-E053F45D9250}" type="presParOf" srcId="{EEDE2D54-C2C3-4070-854F-41184C51BA6C}" destId="{FFE9144D-64ED-4E09-B0B1-D053184763D4}" srcOrd="2" destOrd="0" presId="urn:microsoft.com/office/officeart/2005/8/layout/hList9"/>
    <dgm:cxn modelId="{6BE20E2D-E402-4773-91BA-16AC0F365AC1}" type="presParOf" srcId="{EEDE2D54-C2C3-4070-854F-41184C51BA6C}" destId="{BAC13E48-1A25-4D1A-AD06-7B296F4FD7C5}" srcOrd="3" destOrd="0" presId="urn:microsoft.com/office/officeart/2005/8/layout/hList9"/>
    <dgm:cxn modelId="{9B001324-01C0-4752-9C6E-FB09E8C927FF}" type="presParOf" srcId="{EEDE2D54-C2C3-4070-854F-41184C51BA6C}" destId="{7F132251-BA2B-49C4-9569-52E176F67F5E}" srcOrd="4" destOrd="0" presId="urn:microsoft.com/office/officeart/2005/8/layout/hList9"/>
    <dgm:cxn modelId="{CAAAF655-8489-41E1-84F3-AC91816E2734}" type="presParOf" srcId="{EEDE2D54-C2C3-4070-854F-41184C51BA6C}" destId="{B5153794-A11F-400A-B728-3C4176F62FEA}" srcOrd="5" destOrd="0" presId="urn:microsoft.com/office/officeart/2005/8/layout/hList9"/>
    <dgm:cxn modelId="{8D1C29E9-F685-48CF-B71E-F2CA538D91F0}" type="presParOf" srcId="{EEDE2D54-C2C3-4070-854F-41184C51BA6C}" destId="{4FDA83FF-E6B3-4FD5-ADDC-AE08ACF67487}" srcOrd="6" destOrd="0" presId="urn:microsoft.com/office/officeart/2005/8/layout/hList9"/>
    <dgm:cxn modelId="{CDD53C4C-1FF4-4CE1-98BC-2F130F08A1C1}" type="presParOf" srcId="{4FDA83FF-E6B3-4FD5-ADDC-AE08ACF67487}" destId="{5269D485-FF92-4415-980D-8FAADDCBD475}" srcOrd="0" destOrd="0" presId="urn:microsoft.com/office/officeart/2005/8/layout/hList9"/>
    <dgm:cxn modelId="{37CFD250-6FAF-458E-91AB-FEAD1208FFFE}" type="presParOf" srcId="{4FDA83FF-E6B3-4FD5-ADDC-AE08ACF67487}" destId="{5D94A2AA-EBD6-4D51-B043-BAE005A672B6}" srcOrd="1" destOrd="0" presId="urn:microsoft.com/office/officeart/2005/8/layout/hList9"/>
    <dgm:cxn modelId="{569CD6AF-B235-4D87-9E78-1FA0FED14A32}" type="presParOf" srcId="{5D94A2AA-EBD6-4D51-B043-BAE005A672B6}" destId="{58CBD3EB-F259-4BA7-8821-95E3D8962982}" srcOrd="0" destOrd="0" presId="urn:microsoft.com/office/officeart/2005/8/layout/hList9"/>
    <dgm:cxn modelId="{493F4EF5-61EB-43B1-A066-0943F419EAB8}" type="presParOf" srcId="{5D94A2AA-EBD6-4D51-B043-BAE005A672B6}" destId="{2F40B91A-A5CD-4409-BF29-1166F4849C33}" srcOrd="1" destOrd="0" presId="urn:microsoft.com/office/officeart/2005/8/layout/hList9"/>
    <dgm:cxn modelId="{FBC06275-F723-48FB-95CB-A3229907FED3}" type="presParOf" srcId="{4FDA83FF-E6B3-4FD5-ADDC-AE08ACF67487}" destId="{B1FCF899-77FE-49DF-87F0-586CCC139752}" srcOrd="2" destOrd="0" presId="urn:microsoft.com/office/officeart/2005/8/layout/hList9"/>
    <dgm:cxn modelId="{41D751A6-0C28-43D7-BE83-3A161DEE9F98}" type="presParOf" srcId="{B1FCF899-77FE-49DF-87F0-586CCC139752}" destId="{9973E364-5FB8-41E3-B72A-C2EEEEBE3AF0}" srcOrd="0" destOrd="0" presId="urn:microsoft.com/office/officeart/2005/8/layout/hList9"/>
    <dgm:cxn modelId="{D300F286-8462-4D6F-8B1D-6CCC53EAE077}" type="presParOf" srcId="{B1FCF899-77FE-49DF-87F0-586CCC139752}" destId="{C5258C9E-C5A6-498C-920F-746A94C8B731}" srcOrd="1" destOrd="0" presId="urn:microsoft.com/office/officeart/2005/8/layout/hList9"/>
    <dgm:cxn modelId="{C48E74AD-9523-4A85-AC99-525F4BCD8F3F}" type="presParOf" srcId="{EEDE2D54-C2C3-4070-854F-41184C51BA6C}" destId="{104FFFA7-4C2F-45EF-B80C-4D5BA5335491}" srcOrd="7" destOrd="0" presId="urn:microsoft.com/office/officeart/2005/8/layout/hList9"/>
    <dgm:cxn modelId="{DE529D60-E0A1-4BB1-898B-B74D7D9D7642}" type="presParOf" srcId="{EEDE2D54-C2C3-4070-854F-41184C51BA6C}" destId="{C5DF137A-60E5-4D81-9E8B-0E673338A61E}"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85E74B-07BC-4A9A-90C1-8BE91AB4B976}"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37C9172F-70E1-4737-8825-23184FEAE0AA}">
      <dgm:prSet phldrT="[Text]" phldr="0" custT="1"/>
      <dgm:spPr/>
      <dgm:t>
        <a:bodyPr/>
        <a:lstStyle/>
        <a:p>
          <a:r>
            <a:rPr lang="en-US" sz="4000" b="1" dirty="0">
              <a:solidFill>
                <a:schemeClr val="bg1"/>
              </a:solidFill>
              <a:latin typeface="Times New Roman" panose="02020603050405020304" pitchFamily="18" charset="0"/>
              <a:cs typeface="Times New Roman" panose="02020603050405020304" pitchFamily="18" charset="0"/>
            </a:rPr>
            <a:t>TT 09</a:t>
          </a:r>
        </a:p>
      </dgm:t>
    </dgm:pt>
    <dgm:pt modelId="{F5C39745-B3DE-4A2A-BBE0-6660A64B8348}" type="parTrans" cxnId="{03748A2A-58C7-4787-842B-952031B22BD5}">
      <dgm:prSet/>
      <dgm:spPr/>
      <dgm:t>
        <a:bodyPr/>
        <a:lstStyle/>
        <a:p>
          <a:endParaRPr lang="en-US"/>
        </a:p>
      </dgm:t>
    </dgm:pt>
    <dgm:pt modelId="{28F75FB3-CAD0-4EEE-A7EF-3CBE033C7B45}" type="sibTrans" cxnId="{03748A2A-58C7-4787-842B-952031B22BD5}">
      <dgm:prSet/>
      <dgm:spPr/>
      <dgm:t>
        <a:bodyPr/>
        <a:lstStyle/>
        <a:p>
          <a:endParaRPr lang="en-US"/>
        </a:p>
      </dgm:t>
    </dgm:pt>
    <dgm:pt modelId="{359DFADB-D055-450A-B9D9-A64C4376FF96}">
      <dgm:prSet phldrT="[Text]"/>
      <dgm:spPr/>
      <dgm:t>
        <a:bodyPr/>
        <a:lstStyle/>
        <a:p>
          <a:pPr algn="just">
            <a:buNone/>
          </a:pPr>
          <a:r>
            <a:rPr lang="en-US" dirty="0">
              <a:latin typeface="Times New Roman" panose="02020603050405020304" pitchFamily="18" charset="0"/>
              <a:cs typeface="Times New Roman" panose="02020603050405020304" pitchFamily="18" charset="0"/>
            </a:rPr>
            <a:t>3.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vụ</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phòng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rửa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nhiệm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dịch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ngờ</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thông</a:t>
          </a:r>
          <a:r>
            <a:rPr lang="en-US" dirty="0">
              <a:latin typeface="Times New Roman" panose="02020603050405020304" pitchFamily="18" charset="0"/>
              <a:cs typeface="Times New Roman" panose="02020603050405020304" pitchFamily="18" charset="0"/>
            </a:rPr>
            <a:t> qua </a:t>
          </a:r>
          <a:r>
            <a:rPr lang="en-US" dirty="0" err="1">
              <a:latin typeface="Times New Roman" panose="02020603050405020304" pitchFamily="18" charset="0"/>
              <a:cs typeface="Times New Roman" panose="02020603050405020304" pitchFamily="18" charset="0"/>
            </a:rPr>
            <a:t>hình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gửi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b </a:t>
          </a:r>
          <a:r>
            <a:rPr lang="en-US" dirty="0" err="1">
              <a:latin typeface="Times New Roman" panose="02020603050405020304" pitchFamily="18" charset="0"/>
              <a:cs typeface="Times New Roman" panose="02020603050405020304" pitchFamily="18" charset="0"/>
            </a:rPr>
            <a:t>khoản</a:t>
          </a:r>
          <a:r>
            <a:rPr lang="en-US" dirty="0">
              <a:latin typeface="Times New Roman" panose="02020603050405020304" pitchFamily="18" charset="0"/>
              <a:cs typeface="Times New Roman" panose="02020603050405020304" pitchFamily="18" charset="0"/>
            </a:rPr>
            <a:t> 9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5 Thông </a:t>
          </a:r>
          <a:r>
            <a:rPr lang="en-US" dirty="0" err="1">
              <a:latin typeface="Times New Roman" panose="02020603050405020304" pitchFamily="18" charset="0"/>
              <a:cs typeface="Times New Roman" panose="02020603050405020304" pitchFamily="18" charset="0"/>
            </a:rPr>
            <a:t>tư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giấy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hạn</a:t>
          </a:r>
          <a:r>
            <a:rPr lang="en-US" dirty="0">
              <a:latin typeface="Times New Roman" panose="02020603050405020304" pitchFamily="18" charset="0"/>
              <a:cs typeface="Times New Roman" panose="02020603050405020304" pitchFamily="18" charset="0"/>
            </a:rPr>
            <a:t> 05 </a:t>
          </a:r>
          <a:r>
            <a:rPr lang="en-US" dirty="0" err="1">
              <a:latin typeface="Times New Roman" panose="02020603050405020304" pitchFamily="18" charset="0"/>
              <a:cs typeface="Times New Roman" panose="02020603050405020304" pitchFamily="18" charset="0"/>
            </a:rPr>
            <a:t>ngày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từ</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ngày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dịch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ngờ</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tượng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những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vấn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a:t>
          </a:r>
        </a:p>
      </dgm:t>
    </dgm:pt>
    <dgm:pt modelId="{52F0E5E9-0521-4683-88DB-575D9E98E4E7}" type="parTrans" cxnId="{3EE277C3-18D7-4774-91B0-FE19B996C547}">
      <dgm:prSet/>
      <dgm:spPr/>
      <dgm:t>
        <a:bodyPr/>
        <a:lstStyle/>
        <a:p>
          <a:endParaRPr lang="en-US"/>
        </a:p>
      </dgm:t>
    </dgm:pt>
    <dgm:pt modelId="{1912366D-8064-4576-B58E-42B669661831}" type="sibTrans" cxnId="{3EE277C3-18D7-4774-91B0-FE19B996C547}">
      <dgm:prSet/>
      <dgm:spPr/>
      <dgm:t>
        <a:bodyPr/>
        <a:lstStyle/>
        <a:p>
          <a:endParaRPr lang="en-US"/>
        </a:p>
      </dgm:t>
    </dgm:pt>
    <dgm:pt modelId="{C2876FDE-0EF6-4E21-A659-6791FDCAC5D1}">
      <dgm:prSet phldrT="[Text]" phldr="0" custT="1"/>
      <dgm:spPr/>
      <dgm:t>
        <a:bodyPr/>
        <a:lstStyle/>
        <a:p>
          <a:r>
            <a:rPr lang="en-US" sz="4000" b="1" dirty="0">
              <a:solidFill>
                <a:schemeClr val="bg1"/>
              </a:solidFill>
              <a:latin typeface="Times New Roman" panose="02020603050405020304" pitchFamily="18" charset="0"/>
              <a:cs typeface="Times New Roman" panose="02020603050405020304" pitchFamily="18" charset="0"/>
            </a:rPr>
            <a:t>TT 27</a:t>
          </a:r>
        </a:p>
      </dgm:t>
    </dgm:pt>
    <dgm:pt modelId="{BBD73F71-CBCC-4ED2-B460-BA84E0C7C713}" type="parTrans" cxnId="{A250C9F4-5D5E-462A-B68F-DBBCBAE1685E}">
      <dgm:prSet/>
      <dgm:spPr/>
      <dgm:t>
        <a:bodyPr/>
        <a:lstStyle/>
        <a:p>
          <a:endParaRPr lang="en-US"/>
        </a:p>
      </dgm:t>
    </dgm:pt>
    <dgm:pt modelId="{7134226F-229F-43DA-99F3-6849FCC5FD5A}" type="sibTrans" cxnId="{A250C9F4-5D5E-462A-B68F-DBBCBAE1685E}">
      <dgm:prSet/>
      <dgm:spPr/>
      <dgm:t>
        <a:bodyPr/>
        <a:lstStyle/>
        <a:p>
          <a:endParaRPr lang="en-US"/>
        </a:p>
      </dgm:t>
    </dgm:pt>
    <dgm:pt modelId="{53116376-391F-44BA-AD5B-4D49FDDC210E}">
      <dgm:prSet phldrT="[Text]"/>
      <dgm:spPr/>
      <dgm:t>
        <a:bodyPr/>
        <a:lstStyle/>
        <a:p>
          <a:pPr algn="just">
            <a:buNone/>
          </a:pPr>
          <a:r>
            <a:rPr lang="vi-VN" b="0" i="0" dirty="0">
              <a:latin typeface="Times New Roman" panose="02020603050405020304" pitchFamily="18" charset="0"/>
              <a:cs typeface="Times New Roman" panose="02020603050405020304" pitchFamily="18" charset="0"/>
            </a:rPr>
            <a:t>3. Cục Phòng, chống rửa tiền có trách nhiệm xác nhận việc đã nhận được báo cáo giao dịch đáng ngờ trong thời hạn 05 ngày làm việc </a:t>
          </a:r>
          <a:r>
            <a:rPr lang="vi-VN" b="1" i="1" u="sng" dirty="0">
              <a:latin typeface="Times New Roman" panose="02020603050405020304" pitchFamily="18" charset="0"/>
              <a:cs typeface="Times New Roman" panose="02020603050405020304" pitchFamily="18" charset="0"/>
            </a:rPr>
            <a:t>kể từ ngày nhận đủ thông tin, hồ sơ, tài liệu theo quy định;</a:t>
          </a:r>
          <a:r>
            <a:rPr lang="vi-VN" b="0" i="0" dirty="0">
              <a:latin typeface="Times New Roman" panose="02020603050405020304" pitchFamily="18" charset="0"/>
              <a:cs typeface="Times New Roman" panose="02020603050405020304" pitchFamily="18" charset="0"/>
            </a:rPr>
            <a:t> trao đổi với đối tượng báo cáo những vấn đề phát sinh (nếu có).</a:t>
          </a:r>
          <a:endParaRPr lang="en-US" dirty="0">
            <a:latin typeface="Times New Roman" panose="02020603050405020304" pitchFamily="18" charset="0"/>
            <a:cs typeface="Times New Roman" panose="02020603050405020304" pitchFamily="18" charset="0"/>
          </a:endParaRPr>
        </a:p>
      </dgm:t>
    </dgm:pt>
    <dgm:pt modelId="{9ADC380B-E6A6-411E-9B2E-7102CDCF126D}" type="parTrans" cxnId="{29B8DB20-A9C2-4E60-8CB9-FAF82E910818}">
      <dgm:prSet/>
      <dgm:spPr/>
      <dgm:t>
        <a:bodyPr/>
        <a:lstStyle/>
        <a:p>
          <a:endParaRPr lang="en-US"/>
        </a:p>
      </dgm:t>
    </dgm:pt>
    <dgm:pt modelId="{479EB7BE-AC0F-4F6C-98A1-BADF01346388}" type="sibTrans" cxnId="{29B8DB20-A9C2-4E60-8CB9-FAF82E910818}">
      <dgm:prSet/>
      <dgm:spPr/>
      <dgm:t>
        <a:bodyPr/>
        <a:lstStyle/>
        <a:p>
          <a:endParaRPr lang="en-US"/>
        </a:p>
      </dgm:t>
    </dgm:pt>
    <dgm:pt modelId="{15E2C5F8-FDBA-4744-910F-47DD9F8CCCC3}" type="pres">
      <dgm:prSet presAssocID="{F285E74B-07BC-4A9A-90C1-8BE91AB4B976}" presName="Name0" presStyleCnt="0">
        <dgm:presLayoutVars>
          <dgm:dir/>
          <dgm:animLvl val="lvl"/>
          <dgm:resizeHandles val="exact"/>
        </dgm:presLayoutVars>
      </dgm:prSet>
      <dgm:spPr/>
    </dgm:pt>
    <dgm:pt modelId="{64763EB0-7715-4631-A1CF-BB951EA171BD}" type="pres">
      <dgm:prSet presAssocID="{37C9172F-70E1-4737-8825-23184FEAE0AA}" presName="linNode" presStyleCnt="0"/>
      <dgm:spPr/>
    </dgm:pt>
    <dgm:pt modelId="{91C50099-E922-4A5A-8BD3-8384BA67D416}" type="pres">
      <dgm:prSet presAssocID="{37C9172F-70E1-4737-8825-23184FEAE0AA}" presName="parTx" presStyleLbl="revTx" presStyleIdx="0" presStyleCnt="2">
        <dgm:presLayoutVars>
          <dgm:chMax val="1"/>
          <dgm:bulletEnabled val="1"/>
        </dgm:presLayoutVars>
      </dgm:prSet>
      <dgm:spPr/>
    </dgm:pt>
    <dgm:pt modelId="{BC15AC8D-E3B4-42A5-93C0-D6A622FAE110}" type="pres">
      <dgm:prSet presAssocID="{37C9172F-70E1-4737-8825-23184FEAE0AA}" presName="bracket" presStyleLbl="parChTrans1D1" presStyleIdx="0" presStyleCnt="2"/>
      <dgm:spPr/>
    </dgm:pt>
    <dgm:pt modelId="{07B7BA19-4AED-4F59-8EAC-3363C800D435}" type="pres">
      <dgm:prSet presAssocID="{37C9172F-70E1-4737-8825-23184FEAE0AA}" presName="spH" presStyleCnt="0"/>
      <dgm:spPr/>
    </dgm:pt>
    <dgm:pt modelId="{854C973F-4203-459D-8923-D60137052832}" type="pres">
      <dgm:prSet presAssocID="{37C9172F-70E1-4737-8825-23184FEAE0AA}" presName="desTx" presStyleLbl="node1" presStyleIdx="0" presStyleCnt="2">
        <dgm:presLayoutVars>
          <dgm:bulletEnabled val="1"/>
        </dgm:presLayoutVars>
      </dgm:prSet>
      <dgm:spPr/>
    </dgm:pt>
    <dgm:pt modelId="{87C298D6-9302-4CCC-8EA0-C83DF4CC1FA7}" type="pres">
      <dgm:prSet presAssocID="{28F75FB3-CAD0-4EEE-A7EF-3CBE033C7B45}" presName="spV" presStyleCnt="0"/>
      <dgm:spPr/>
    </dgm:pt>
    <dgm:pt modelId="{91246AE0-F642-4AD4-82C4-CAEEBD79C466}" type="pres">
      <dgm:prSet presAssocID="{C2876FDE-0EF6-4E21-A659-6791FDCAC5D1}" presName="linNode" presStyleCnt="0"/>
      <dgm:spPr/>
    </dgm:pt>
    <dgm:pt modelId="{25E3B7B6-29D6-49CE-8B0E-DDCBFF7FB9B7}" type="pres">
      <dgm:prSet presAssocID="{C2876FDE-0EF6-4E21-A659-6791FDCAC5D1}" presName="parTx" presStyleLbl="revTx" presStyleIdx="1" presStyleCnt="2">
        <dgm:presLayoutVars>
          <dgm:chMax val="1"/>
          <dgm:bulletEnabled val="1"/>
        </dgm:presLayoutVars>
      </dgm:prSet>
      <dgm:spPr/>
    </dgm:pt>
    <dgm:pt modelId="{29B9F70C-531E-43F9-8A9C-D51DC64A24F0}" type="pres">
      <dgm:prSet presAssocID="{C2876FDE-0EF6-4E21-A659-6791FDCAC5D1}" presName="bracket" presStyleLbl="parChTrans1D1" presStyleIdx="1" presStyleCnt="2"/>
      <dgm:spPr/>
    </dgm:pt>
    <dgm:pt modelId="{62BCBFAD-0FE7-4B42-BF59-30C08F9FA8AC}" type="pres">
      <dgm:prSet presAssocID="{C2876FDE-0EF6-4E21-A659-6791FDCAC5D1}" presName="spH" presStyleCnt="0"/>
      <dgm:spPr/>
    </dgm:pt>
    <dgm:pt modelId="{C1873533-293E-4DE5-A5CE-EF7629D43D1C}" type="pres">
      <dgm:prSet presAssocID="{C2876FDE-0EF6-4E21-A659-6791FDCAC5D1}" presName="desTx" presStyleLbl="node1" presStyleIdx="1" presStyleCnt="2">
        <dgm:presLayoutVars>
          <dgm:bulletEnabled val="1"/>
        </dgm:presLayoutVars>
      </dgm:prSet>
      <dgm:spPr/>
    </dgm:pt>
  </dgm:ptLst>
  <dgm:cxnLst>
    <dgm:cxn modelId="{29B8DB20-A9C2-4E60-8CB9-FAF82E910818}" srcId="{C2876FDE-0EF6-4E21-A659-6791FDCAC5D1}" destId="{53116376-391F-44BA-AD5B-4D49FDDC210E}" srcOrd="0" destOrd="0" parTransId="{9ADC380B-E6A6-411E-9B2E-7102CDCF126D}" sibTransId="{479EB7BE-AC0F-4F6C-98A1-BADF01346388}"/>
    <dgm:cxn modelId="{03748A2A-58C7-4787-842B-952031B22BD5}" srcId="{F285E74B-07BC-4A9A-90C1-8BE91AB4B976}" destId="{37C9172F-70E1-4737-8825-23184FEAE0AA}" srcOrd="0" destOrd="0" parTransId="{F5C39745-B3DE-4A2A-BBE0-6660A64B8348}" sibTransId="{28F75FB3-CAD0-4EEE-A7EF-3CBE033C7B45}"/>
    <dgm:cxn modelId="{A1C0AD5F-436B-4D1F-8484-26F3D0073587}" type="presOf" srcId="{53116376-391F-44BA-AD5B-4D49FDDC210E}" destId="{C1873533-293E-4DE5-A5CE-EF7629D43D1C}" srcOrd="0" destOrd="0" presId="urn:diagrams.loki3.com/BracketList"/>
    <dgm:cxn modelId="{4657F36F-3A19-4A52-AD08-6C0F7115984E}" type="presOf" srcId="{359DFADB-D055-450A-B9D9-A64C4376FF96}" destId="{854C973F-4203-459D-8923-D60137052832}" srcOrd="0" destOrd="0" presId="urn:diagrams.loki3.com/BracketList"/>
    <dgm:cxn modelId="{C737417A-EA02-45F3-83D5-B7CFD8B53C34}" type="presOf" srcId="{F285E74B-07BC-4A9A-90C1-8BE91AB4B976}" destId="{15E2C5F8-FDBA-4744-910F-47DD9F8CCCC3}" srcOrd="0" destOrd="0" presId="urn:diagrams.loki3.com/BracketList"/>
    <dgm:cxn modelId="{3EE277C3-18D7-4774-91B0-FE19B996C547}" srcId="{37C9172F-70E1-4737-8825-23184FEAE0AA}" destId="{359DFADB-D055-450A-B9D9-A64C4376FF96}" srcOrd="0" destOrd="0" parTransId="{52F0E5E9-0521-4683-88DB-575D9E98E4E7}" sibTransId="{1912366D-8064-4576-B58E-42B669661831}"/>
    <dgm:cxn modelId="{7665CCED-7689-4678-B522-8E52AA71316F}" type="presOf" srcId="{37C9172F-70E1-4737-8825-23184FEAE0AA}" destId="{91C50099-E922-4A5A-8BD3-8384BA67D416}" srcOrd="0" destOrd="0" presId="urn:diagrams.loki3.com/BracketList"/>
    <dgm:cxn modelId="{A250C9F4-5D5E-462A-B68F-DBBCBAE1685E}" srcId="{F285E74B-07BC-4A9A-90C1-8BE91AB4B976}" destId="{C2876FDE-0EF6-4E21-A659-6791FDCAC5D1}" srcOrd="1" destOrd="0" parTransId="{BBD73F71-CBCC-4ED2-B460-BA84E0C7C713}" sibTransId="{7134226F-229F-43DA-99F3-6849FCC5FD5A}"/>
    <dgm:cxn modelId="{F4FF7FFC-E995-47CC-94D4-F908D24BE796}" type="presOf" srcId="{C2876FDE-0EF6-4E21-A659-6791FDCAC5D1}" destId="{25E3B7B6-29D6-49CE-8B0E-DDCBFF7FB9B7}" srcOrd="0" destOrd="0" presId="urn:diagrams.loki3.com/BracketList"/>
    <dgm:cxn modelId="{076B8EE8-8885-437F-9F31-6D09F5C574B5}" type="presParOf" srcId="{15E2C5F8-FDBA-4744-910F-47DD9F8CCCC3}" destId="{64763EB0-7715-4631-A1CF-BB951EA171BD}" srcOrd="0" destOrd="0" presId="urn:diagrams.loki3.com/BracketList"/>
    <dgm:cxn modelId="{9DF41645-72F8-4952-9429-837E8A503925}" type="presParOf" srcId="{64763EB0-7715-4631-A1CF-BB951EA171BD}" destId="{91C50099-E922-4A5A-8BD3-8384BA67D416}" srcOrd="0" destOrd="0" presId="urn:diagrams.loki3.com/BracketList"/>
    <dgm:cxn modelId="{BA8279E9-D52A-4C2A-860B-ADD55BD29316}" type="presParOf" srcId="{64763EB0-7715-4631-A1CF-BB951EA171BD}" destId="{BC15AC8D-E3B4-42A5-93C0-D6A622FAE110}" srcOrd="1" destOrd="0" presId="urn:diagrams.loki3.com/BracketList"/>
    <dgm:cxn modelId="{10C28A1C-25A1-4C41-BD59-8A97E6A454A7}" type="presParOf" srcId="{64763EB0-7715-4631-A1CF-BB951EA171BD}" destId="{07B7BA19-4AED-4F59-8EAC-3363C800D435}" srcOrd="2" destOrd="0" presId="urn:diagrams.loki3.com/BracketList"/>
    <dgm:cxn modelId="{4DB2F051-322A-48D3-A3BE-7BE2E0ED5495}" type="presParOf" srcId="{64763EB0-7715-4631-A1CF-BB951EA171BD}" destId="{854C973F-4203-459D-8923-D60137052832}" srcOrd="3" destOrd="0" presId="urn:diagrams.loki3.com/BracketList"/>
    <dgm:cxn modelId="{65E76AC9-F1C7-4414-8C4A-91392F69D7DA}" type="presParOf" srcId="{15E2C5F8-FDBA-4744-910F-47DD9F8CCCC3}" destId="{87C298D6-9302-4CCC-8EA0-C83DF4CC1FA7}" srcOrd="1" destOrd="0" presId="urn:diagrams.loki3.com/BracketList"/>
    <dgm:cxn modelId="{CEC45107-42D4-4E77-A799-B8B13D444346}" type="presParOf" srcId="{15E2C5F8-FDBA-4744-910F-47DD9F8CCCC3}" destId="{91246AE0-F642-4AD4-82C4-CAEEBD79C466}" srcOrd="2" destOrd="0" presId="urn:diagrams.loki3.com/BracketList"/>
    <dgm:cxn modelId="{F411FCD2-D72D-4A91-87AC-47BFE20F8932}" type="presParOf" srcId="{91246AE0-F642-4AD4-82C4-CAEEBD79C466}" destId="{25E3B7B6-29D6-49CE-8B0E-DDCBFF7FB9B7}" srcOrd="0" destOrd="0" presId="urn:diagrams.loki3.com/BracketList"/>
    <dgm:cxn modelId="{0F4E12B4-A691-41E2-8FCF-8850D7E9A8B7}" type="presParOf" srcId="{91246AE0-F642-4AD4-82C4-CAEEBD79C466}" destId="{29B9F70C-531E-43F9-8A9C-D51DC64A24F0}" srcOrd="1" destOrd="0" presId="urn:diagrams.loki3.com/BracketList"/>
    <dgm:cxn modelId="{53764EE6-70DB-4C7E-9B3D-5FD782060ACA}" type="presParOf" srcId="{91246AE0-F642-4AD4-82C4-CAEEBD79C466}" destId="{62BCBFAD-0FE7-4B42-BF59-30C08F9FA8AC}" srcOrd="2" destOrd="0" presId="urn:diagrams.loki3.com/BracketList"/>
    <dgm:cxn modelId="{65A6BF7F-D1F0-4313-A1F5-0F960154A08A}" type="presParOf" srcId="{91246AE0-F642-4AD4-82C4-CAEEBD79C466}" destId="{C1873533-293E-4DE5-A5CE-EF7629D43D1C}"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FB7D6E4-4C3F-48D4-B5A3-D3B9885A37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7E2B83B-D4C5-4913-B56F-8525747B7DFF}">
      <dgm:prSet phldrT="[Text]"/>
      <dgm:spPr/>
      <dgm:t>
        <a:bodyPr/>
        <a:lstStyle/>
        <a:p>
          <a:pPr algn="just">
            <a:buNone/>
          </a:pPr>
          <a:r>
            <a:rPr lang="vi-VN" b="0" i="0" dirty="0">
              <a:latin typeface="Times New Roman" panose="02020603050405020304" pitchFamily="18" charset="0"/>
              <a:cs typeface="Times New Roman" panose="02020603050405020304" pitchFamily="18" charset="0"/>
            </a:rPr>
            <a:t>5. Các tổ chức tài chính tham gia vào giao dịch chuyển tiền điện tử bao gồm cả tổ chức tài chính khởi tạo, tổ chức tài chính trung gian, tổ chức tài chính thụ hưởng có trách nhiệm đảm bảo thông tin điện chuyển tiền duy trì trong suốt quá trình giao dịch bao gồm cả thông tin để xác định, phân biệt giao dịch chuyển tiền điện tử quốc tế, giao dịch chuyển tiền điện tử trong nước.</a:t>
          </a:r>
          <a:endParaRPr lang="en-US" dirty="0">
            <a:latin typeface="Times New Roman" panose="02020603050405020304" pitchFamily="18" charset="0"/>
            <a:cs typeface="Times New Roman" panose="02020603050405020304" pitchFamily="18" charset="0"/>
          </a:endParaRPr>
        </a:p>
      </dgm:t>
    </dgm:pt>
    <dgm:pt modelId="{65BA1329-D925-4CF3-9104-1F6C0C94A39A}" type="parTrans" cxnId="{423B58B4-9E1E-481B-87BF-E3CC1878E76B}">
      <dgm:prSet/>
      <dgm:spPr/>
      <dgm:t>
        <a:bodyPr/>
        <a:lstStyle/>
        <a:p>
          <a:endParaRPr lang="en-US"/>
        </a:p>
      </dgm:t>
    </dgm:pt>
    <dgm:pt modelId="{2CA51450-7595-4B34-B3AF-B26DE01E96AE}" type="sibTrans" cxnId="{423B58B4-9E1E-481B-87BF-E3CC1878E76B}">
      <dgm:prSet/>
      <dgm:spPr/>
      <dgm:t>
        <a:bodyPr/>
        <a:lstStyle/>
        <a:p>
          <a:endParaRPr lang="en-US"/>
        </a:p>
      </dgm:t>
    </dgm:pt>
    <dgm:pt modelId="{689A6228-DCAE-495F-96AE-6F604E39779B}">
      <dgm:prSet phldrT="[Text]"/>
      <dgm:spPr/>
      <dgm:t>
        <a:bodyPr/>
        <a:lstStyle/>
        <a:p>
          <a:pPr marL="114300" indent="0" algn="just">
            <a:buNone/>
          </a:pPr>
          <a:r>
            <a:rPr lang="en-US" dirty="0">
              <a:solidFill>
                <a:schemeClr val="bg1"/>
              </a:solidFill>
              <a:latin typeface="Times New Roman" panose="02020603050405020304" pitchFamily="18" charset="0"/>
              <a:cs typeface="Times New Roman" panose="02020603050405020304" pitchFamily="18" charset="0"/>
            </a:rPr>
            <a:t>   </a:t>
          </a:r>
        </a:p>
      </dgm:t>
    </dgm:pt>
    <dgm:pt modelId="{3CC11B01-1BB9-42E9-9CF8-C0FF77D36776}" type="parTrans" cxnId="{47393426-8DAB-4540-9BAE-B4647C54839D}">
      <dgm:prSet/>
      <dgm:spPr/>
      <dgm:t>
        <a:bodyPr/>
        <a:lstStyle/>
        <a:p>
          <a:endParaRPr lang="en-US"/>
        </a:p>
      </dgm:t>
    </dgm:pt>
    <dgm:pt modelId="{59ED63D7-B1CD-4337-B6E7-0693C001AE34}" type="sibTrans" cxnId="{47393426-8DAB-4540-9BAE-B4647C54839D}">
      <dgm:prSet/>
      <dgm:spPr/>
      <dgm:t>
        <a:bodyPr/>
        <a:lstStyle/>
        <a:p>
          <a:endParaRPr lang="en-US"/>
        </a:p>
      </dgm:t>
    </dgm:pt>
    <dgm:pt modelId="{8055789C-1E7D-4C2A-BC30-C16A70D3C9B9}">
      <dgm:prSet phldrT="[Text]"/>
      <dgm:spPr/>
      <dgm:t>
        <a:bodyPr/>
        <a:lstStyle/>
        <a:p>
          <a:pPr algn="just">
            <a:buNone/>
          </a:pPr>
          <a:r>
            <a:rPr lang="vi-VN" b="0" i="0" dirty="0">
              <a:latin typeface="Times New Roman" panose="02020603050405020304" pitchFamily="18" charset="0"/>
              <a:cs typeface="Times New Roman" panose="02020603050405020304" pitchFamily="18" charset="0"/>
            </a:rPr>
            <a:t>6. Đối với giao dịch có từ 02 người khởi tạo hoặc từ 02 người thụ hưởng trở lên, tổ chức tài chính khởi tạo, tổ chức tài chính thụ hưởng có trách nhiệm duy trì đầy đủ thông tin khách hàng trong giao dịch; tổ chức tài chính khởi tạo có trách nhiệm cung cấp đầy đủ thông tin người khởi tạo, người thụ hưởng trong giao dịch đó cho tổ chức tài chính thụ hưởng và cung cấp cho các tổ chức tài chính trung gian tham gia vào giao dịch khi được yêu cầu.</a:t>
          </a:r>
          <a:endParaRPr lang="en-US" dirty="0">
            <a:latin typeface="Times New Roman" panose="02020603050405020304" pitchFamily="18" charset="0"/>
            <a:cs typeface="Times New Roman" panose="02020603050405020304" pitchFamily="18" charset="0"/>
          </a:endParaRPr>
        </a:p>
      </dgm:t>
    </dgm:pt>
    <dgm:pt modelId="{70D96704-C2C6-450F-A16B-E0DB0EFCB69F}" type="parTrans" cxnId="{01B7C923-EB00-4F4F-904A-2195F02978E2}">
      <dgm:prSet/>
      <dgm:spPr/>
      <dgm:t>
        <a:bodyPr/>
        <a:lstStyle/>
        <a:p>
          <a:endParaRPr lang="en-US"/>
        </a:p>
      </dgm:t>
    </dgm:pt>
    <dgm:pt modelId="{70B00700-B55B-4554-9F3A-D54ADC5D1568}" type="sibTrans" cxnId="{01B7C923-EB00-4F4F-904A-2195F02978E2}">
      <dgm:prSet/>
      <dgm:spPr/>
      <dgm:t>
        <a:bodyPr/>
        <a:lstStyle/>
        <a:p>
          <a:endParaRPr lang="en-US"/>
        </a:p>
      </dgm:t>
    </dgm:pt>
    <dgm:pt modelId="{CA31763C-C96E-4FC2-BAA0-C5FC66E5562E}">
      <dgm:prSet phldrT="[Text]"/>
      <dgm:spPr/>
      <dgm:t>
        <a:bodyPr/>
        <a:lstStyle/>
        <a:p>
          <a:pPr marL="114300" indent="0" algn="just">
            <a:buNone/>
          </a:pPr>
          <a:r>
            <a:rPr lang="en-US" dirty="0">
              <a:solidFill>
                <a:schemeClr val="bg1"/>
              </a:solidFill>
              <a:latin typeface="Times New Roman" panose="02020603050405020304" pitchFamily="18" charset="0"/>
              <a:cs typeface="Times New Roman" panose="02020603050405020304" pitchFamily="18" charset="0"/>
            </a:rPr>
            <a:t>	</a:t>
          </a:r>
        </a:p>
      </dgm:t>
    </dgm:pt>
    <dgm:pt modelId="{AD64808E-171B-440B-9E72-55506B638C3C}" type="parTrans" cxnId="{B5B1CB51-0C46-4628-9D79-1DE532576A5F}">
      <dgm:prSet/>
      <dgm:spPr/>
      <dgm:t>
        <a:bodyPr/>
        <a:lstStyle/>
        <a:p>
          <a:endParaRPr lang="en-US"/>
        </a:p>
      </dgm:t>
    </dgm:pt>
    <dgm:pt modelId="{59A93B9E-FA6E-4A36-81CA-43F82BEE64C9}" type="sibTrans" cxnId="{B5B1CB51-0C46-4628-9D79-1DE532576A5F}">
      <dgm:prSet/>
      <dgm:spPr/>
      <dgm:t>
        <a:bodyPr/>
        <a:lstStyle/>
        <a:p>
          <a:endParaRPr lang="en-US"/>
        </a:p>
      </dgm:t>
    </dgm:pt>
    <dgm:pt modelId="{2F7F364A-1920-436F-B13A-9A12A75C7875}">
      <dgm:prSet phldrT="[Text]"/>
      <dgm:spPr/>
      <dgm:t>
        <a:bodyPr/>
        <a:lstStyle/>
        <a:p>
          <a:pPr marL="0" indent="0" algn="just">
            <a:buNone/>
          </a:pPr>
          <a:r>
            <a:rPr lang="en-US" dirty="0" err="1">
              <a:solidFill>
                <a:schemeClr val="bg1"/>
              </a:solidFill>
              <a:latin typeface="Times New Roman" panose="02020603050405020304" pitchFamily="18" charset="0"/>
              <a:cs typeface="Times New Roman" panose="02020603050405020304" pitchFamily="18" charset="0"/>
            </a:rPr>
            <a:t>Yêu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cầu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chức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tài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chính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tham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gia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vào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giao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dịch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chuyển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tiền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tử</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soát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minh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giao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dịch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thực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tăng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cường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soát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minh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khi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nghi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ngờ</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khách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hàng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có</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liên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quan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đến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hoạt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động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rửa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tiền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hoặc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tài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trợ</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khủng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bố</a:t>
          </a:r>
          <a:r>
            <a:rPr lang="en-US" dirty="0">
              <a:solidFill>
                <a:schemeClr val="bg1"/>
              </a:solidFill>
              <a:latin typeface="Times New Roman" panose="02020603050405020304" pitchFamily="18" charset="0"/>
              <a:cs typeface="Times New Roman" panose="02020603050405020304" pitchFamily="18" charset="0"/>
            </a:rPr>
            <a:t>, bao </a:t>
          </a:r>
          <a:r>
            <a:rPr lang="en-US" dirty="0" err="1">
              <a:solidFill>
                <a:schemeClr val="bg1"/>
              </a:solidFill>
              <a:latin typeface="Times New Roman" panose="02020603050405020304" pitchFamily="18" charset="0"/>
              <a:cs typeface="Times New Roman" panose="02020603050405020304" pitchFamily="18" charset="0"/>
            </a:rPr>
            <a:t>gồm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cả</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giao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dịch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dưới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mức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phải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báo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cáo</a:t>
          </a:r>
          <a:endParaRPr lang="en-US" dirty="0">
            <a:solidFill>
              <a:schemeClr val="bg1"/>
            </a:solidFill>
            <a:latin typeface="Times New Roman" panose="02020603050405020304" pitchFamily="18" charset="0"/>
            <a:cs typeface="Times New Roman" panose="02020603050405020304" pitchFamily="18" charset="0"/>
          </a:endParaRPr>
        </a:p>
      </dgm:t>
    </dgm:pt>
    <dgm:pt modelId="{408BD896-7887-4EDF-BAFA-1DF1E4DC5617}" type="parTrans" cxnId="{A03BFB87-4CA4-4213-B239-04D514FB26D9}">
      <dgm:prSet/>
      <dgm:spPr/>
      <dgm:t>
        <a:bodyPr/>
        <a:lstStyle/>
        <a:p>
          <a:endParaRPr lang="en-US"/>
        </a:p>
      </dgm:t>
    </dgm:pt>
    <dgm:pt modelId="{D207EF12-D4B7-4C00-B4E3-D4A9D28B9603}" type="sibTrans" cxnId="{A03BFB87-4CA4-4213-B239-04D514FB26D9}">
      <dgm:prSet/>
      <dgm:spPr/>
      <dgm:t>
        <a:bodyPr/>
        <a:lstStyle/>
        <a:p>
          <a:endParaRPr lang="en-US"/>
        </a:p>
      </dgm:t>
    </dgm:pt>
    <dgm:pt modelId="{CC7FA758-723E-43B8-8E01-B629B2E0A8B1}">
      <dgm:prSet phldrT="[Text]"/>
      <dgm:spPr/>
      <dgm:t>
        <a:bodyPr/>
        <a:lstStyle/>
        <a:p>
          <a:pPr marL="0" indent="0" algn="just">
            <a:buNone/>
          </a:pPr>
          <a:r>
            <a:rPr lang="en-US" dirty="0" err="1">
              <a:solidFill>
                <a:schemeClr val="bg1"/>
              </a:solidFill>
              <a:latin typeface="Times New Roman" panose="02020603050405020304" pitchFamily="18" charset="0"/>
              <a:cs typeface="Times New Roman" panose="02020603050405020304" pitchFamily="18" charset="0"/>
            </a:rPr>
            <a:t>Cụ</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thể</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hóa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trách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nhiệm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của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tổ</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chức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tài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chính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trong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việc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đảm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bảo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tính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minh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bạch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truy</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xuất</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thông</a:t>
          </a:r>
          <a:r>
            <a:rPr lang="en-US" dirty="0">
              <a:solidFill>
                <a:schemeClr val="bg1"/>
              </a:solidFill>
              <a:latin typeface="Times New Roman" panose="02020603050405020304" pitchFamily="18" charset="0"/>
              <a:cs typeface="Times New Roman" panose="02020603050405020304" pitchFamily="18" charset="0"/>
            </a:rPr>
            <a:t> tin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tăng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cường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thẩm</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xác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minh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giao</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dịch</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chuyển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tiền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điện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tử</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phù</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hợp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với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pháp</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luật</a:t>
          </a:r>
          <a:r>
            <a:rPr lang="en-US" dirty="0">
              <a:solidFill>
                <a:schemeClr val="bg1"/>
              </a:solidFill>
              <a:latin typeface="Times New Roman" panose="02020603050405020304" pitchFamily="18" charset="0"/>
              <a:cs typeface="Times New Roman" panose="02020603050405020304" pitchFamily="18" charset="0"/>
            </a:rPr>
            <a:t> Việt Nam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các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tiêu</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chuẩn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quốc</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tế</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về</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phòng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chống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rửa</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tiền</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và</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tài</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trợ</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khủng</a:t>
          </a:r>
          <a:r>
            <a:rPr lang="en-US" dirty="0">
              <a:solidFill>
                <a:schemeClr val="bg1"/>
              </a:solidFill>
              <a:latin typeface="Times New Roman" panose="02020603050405020304" pitchFamily="18" charset="0"/>
              <a:cs typeface="Times New Roman" panose="02020603050405020304" pitchFamily="18" charset="0"/>
            </a:rPr>
            <a:t> </a:t>
          </a:r>
          <a:r>
            <a:rPr lang="en-US" dirty="0" err="1">
              <a:solidFill>
                <a:schemeClr val="bg1"/>
              </a:solidFill>
              <a:latin typeface="Times New Roman" panose="02020603050405020304" pitchFamily="18" charset="0"/>
              <a:cs typeface="Times New Roman" panose="02020603050405020304" pitchFamily="18" charset="0"/>
            </a:rPr>
            <a:t>bố</a:t>
          </a:r>
          <a:r>
            <a:rPr lang="en-US" dirty="0">
              <a:solidFill>
                <a:schemeClr val="bg1"/>
              </a:solidFill>
              <a:latin typeface="Times New Roman" panose="02020603050405020304" pitchFamily="18" charset="0"/>
              <a:cs typeface="Times New Roman" panose="02020603050405020304" pitchFamily="18" charset="0"/>
            </a:rPr>
            <a:t>.</a:t>
          </a:r>
        </a:p>
      </dgm:t>
    </dgm:pt>
    <dgm:pt modelId="{638EBBEF-447B-4648-AFA2-812475E0C5E3}" type="parTrans" cxnId="{04E85911-5EEA-4107-BB36-6622790A5D25}">
      <dgm:prSet/>
      <dgm:spPr/>
      <dgm:t>
        <a:bodyPr/>
        <a:lstStyle/>
        <a:p>
          <a:endParaRPr lang="en-US"/>
        </a:p>
      </dgm:t>
    </dgm:pt>
    <dgm:pt modelId="{1317B7E7-08B9-492B-B380-D8112AF4D621}" type="sibTrans" cxnId="{04E85911-5EEA-4107-BB36-6622790A5D25}">
      <dgm:prSet/>
      <dgm:spPr/>
      <dgm:t>
        <a:bodyPr/>
        <a:lstStyle/>
        <a:p>
          <a:endParaRPr lang="en-US"/>
        </a:p>
      </dgm:t>
    </dgm:pt>
    <dgm:pt modelId="{CAC45974-B060-482C-9FCC-AE6D7D6838A6}" type="pres">
      <dgm:prSet presAssocID="{EFB7D6E4-4C3F-48D4-B5A3-D3B9885A373C}" presName="linear" presStyleCnt="0">
        <dgm:presLayoutVars>
          <dgm:animLvl val="lvl"/>
          <dgm:resizeHandles val="exact"/>
        </dgm:presLayoutVars>
      </dgm:prSet>
      <dgm:spPr/>
    </dgm:pt>
    <dgm:pt modelId="{AC31978F-DE50-4B98-A2B5-C9A555105BD7}" type="pres">
      <dgm:prSet presAssocID="{A7E2B83B-D4C5-4913-B56F-8525747B7DFF}" presName="parentText" presStyleLbl="node1" presStyleIdx="0" presStyleCnt="2">
        <dgm:presLayoutVars>
          <dgm:chMax val="0"/>
          <dgm:bulletEnabled val="1"/>
        </dgm:presLayoutVars>
      </dgm:prSet>
      <dgm:spPr/>
    </dgm:pt>
    <dgm:pt modelId="{B911DCFF-8833-4DAC-8E66-FBE7410A4372}" type="pres">
      <dgm:prSet presAssocID="{A7E2B83B-D4C5-4913-B56F-8525747B7DFF}" presName="childText" presStyleLbl="revTx" presStyleIdx="0" presStyleCnt="2">
        <dgm:presLayoutVars>
          <dgm:bulletEnabled val="1"/>
        </dgm:presLayoutVars>
      </dgm:prSet>
      <dgm:spPr/>
    </dgm:pt>
    <dgm:pt modelId="{AEA0EC38-4804-4ABB-9FF0-B585F3EC5A9F}" type="pres">
      <dgm:prSet presAssocID="{8055789C-1E7D-4C2A-BC30-C16A70D3C9B9}" presName="parentText" presStyleLbl="node1" presStyleIdx="1" presStyleCnt="2">
        <dgm:presLayoutVars>
          <dgm:chMax val="0"/>
          <dgm:bulletEnabled val="1"/>
        </dgm:presLayoutVars>
      </dgm:prSet>
      <dgm:spPr/>
    </dgm:pt>
    <dgm:pt modelId="{1F630445-4690-4B77-A852-2FCC1F9E320C}" type="pres">
      <dgm:prSet presAssocID="{8055789C-1E7D-4C2A-BC30-C16A70D3C9B9}" presName="childText" presStyleLbl="revTx" presStyleIdx="1" presStyleCnt="2">
        <dgm:presLayoutVars>
          <dgm:bulletEnabled val="1"/>
        </dgm:presLayoutVars>
      </dgm:prSet>
      <dgm:spPr/>
    </dgm:pt>
  </dgm:ptLst>
  <dgm:cxnLst>
    <dgm:cxn modelId="{F9A6B007-937E-4007-959B-7FAFCBFB2DD7}" type="presOf" srcId="{EFB7D6E4-4C3F-48D4-B5A3-D3B9885A373C}" destId="{CAC45974-B060-482C-9FCC-AE6D7D6838A6}" srcOrd="0" destOrd="0" presId="urn:microsoft.com/office/officeart/2005/8/layout/vList2"/>
    <dgm:cxn modelId="{04E85911-5EEA-4107-BB36-6622790A5D25}" srcId="{A7E2B83B-D4C5-4913-B56F-8525747B7DFF}" destId="{CC7FA758-723E-43B8-8E01-B629B2E0A8B1}" srcOrd="1" destOrd="0" parTransId="{638EBBEF-447B-4648-AFA2-812475E0C5E3}" sibTransId="{1317B7E7-08B9-492B-B380-D8112AF4D621}"/>
    <dgm:cxn modelId="{01B7C923-EB00-4F4F-904A-2195F02978E2}" srcId="{EFB7D6E4-4C3F-48D4-B5A3-D3B9885A373C}" destId="{8055789C-1E7D-4C2A-BC30-C16A70D3C9B9}" srcOrd="1" destOrd="0" parTransId="{70D96704-C2C6-450F-A16B-E0DB0EFCB69F}" sibTransId="{70B00700-B55B-4554-9F3A-D54ADC5D1568}"/>
    <dgm:cxn modelId="{47393426-8DAB-4540-9BAE-B4647C54839D}" srcId="{A7E2B83B-D4C5-4913-B56F-8525747B7DFF}" destId="{689A6228-DCAE-495F-96AE-6F604E39779B}" srcOrd="0" destOrd="0" parTransId="{3CC11B01-1BB9-42E9-9CF8-C0FF77D36776}" sibTransId="{59ED63D7-B1CD-4337-B6E7-0693C001AE34}"/>
    <dgm:cxn modelId="{553CFF31-A73B-4006-9C35-AFD224D366A1}" type="presOf" srcId="{A7E2B83B-D4C5-4913-B56F-8525747B7DFF}" destId="{AC31978F-DE50-4B98-A2B5-C9A555105BD7}" srcOrd="0" destOrd="0" presId="urn:microsoft.com/office/officeart/2005/8/layout/vList2"/>
    <dgm:cxn modelId="{772F1140-FA76-4C58-9DA0-F8A39C80B06B}" type="presOf" srcId="{CC7FA758-723E-43B8-8E01-B629B2E0A8B1}" destId="{B911DCFF-8833-4DAC-8E66-FBE7410A4372}" srcOrd="0" destOrd="1" presId="urn:microsoft.com/office/officeart/2005/8/layout/vList2"/>
    <dgm:cxn modelId="{A917B56F-3F65-49E9-B668-134495B9C858}" type="presOf" srcId="{2F7F364A-1920-436F-B13A-9A12A75C7875}" destId="{1F630445-4690-4B77-A852-2FCC1F9E320C}" srcOrd="0" destOrd="1" presId="urn:microsoft.com/office/officeart/2005/8/layout/vList2"/>
    <dgm:cxn modelId="{B5B1CB51-0C46-4628-9D79-1DE532576A5F}" srcId="{8055789C-1E7D-4C2A-BC30-C16A70D3C9B9}" destId="{CA31763C-C96E-4FC2-BAA0-C5FC66E5562E}" srcOrd="0" destOrd="0" parTransId="{AD64808E-171B-440B-9E72-55506B638C3C}" sibTransId="{59A93B9E-FA6E-4A36-81CA-43F82BEE64C9}"/>
    <dgm:cxn modelId="{3F625859-1BAD-4F6F-8A80-D83AE2F468BA}" type="presOf" srcId="{689A6228-DCAE-495F-96AE-6F604E39779B}" destId="{B911DCFF-8833-4DAC-8E66-FBE7410A4372}" srcOrd="0" destOrd="0" presId="urn:microsoft.com/office/officeart/2005/8/layout/vList2"/>
    <dgm:cxn modelId="{A03BFB87-4CA4-4213-B239-04D514FB26D9}" srcId="{8055789C-1E7D-4C2A-BC30-C16A70D3C9B9}" destId="{2F7F364A-1920-436F-B13A-9A12A75C7875}" srcOrd="1" destOrd="0" parTransId="{408BD896-7887-4EDF-BAFA-1DF1E4DC5617}" sibTransId="{D207EF12-D4B7-4C00-B4E3-D4A9D28B9603}"/>
    <dgm:cxn modelId="{6F958EAC-B71F-4B57-9376-7D9CB9457CDE}" type="presOf" srcId="{8055789C-1E7D-4C2A-BC30-C16A70D3C9B9}" destId="{AEA0EC38-4804-4ABB-9FF0-B585F3EC5A9F}" srcOrd="0" destOrd="0" presId="urn:microsoft.com/office/officeart/2005/8/layout/vList2"/>
    <dgm:cxn modelId="{423B58B4-9E1E-481B-87BF-E3CC1878E76B}" srcId="{EFB7D6E4-4C3F-48D4-B5A3-D3B9885A373C}" destId="{A7E2B83B-D4C5-4913-B56F-8525747B7DFF}" srcOrd="0" destOrd="0" parTransId="{65BA1329-D925-4CF3-9104-1F6C0C94A39A}" sibTransId="{2CA51450-7595-4B34-B3AF-B26DE01E96AE}"/>
    <dgm:cxn modelId="{AE3176DB-C989-4D2C-A9CA-F93FD980797C}" type="presOf" srcId="{CA31763C-C96E-4FC2-BAA0-C5FC66E5562E}" destId="{1F630445-4690-4B77-A852-2FCC1F9E320C}" srcOrd="0" destOrd="0" presId="urn:microsoft.com/office/officeart/2005/8/layout/vList2"/>
    <dgm:cxn modelId="{DE06E0F1-565D-4F20-90DF-31F8FEB32C85}" type="presParOf" srcId="{CAC45974-B060-482C-9FCC-AE6D7D6838A6}" destId="{AC31978F-DE50-4B98-A2B5-C9A555105BD7}" srcOrd="0" destOrd="0" presId="urn:microsoft.com/office/officeart/2005/8/layout/vList2"/>
    <dgm:cxn modelId="{1118B6F8-EDC0-4C1A-9D02-A7E87DE0A4F3}" type="presParOf" srcId="{CAC45974-B060-482C-9FCC-AE6D7D6838A6}" destId="{B911DCFF-8833-4DAC-8E66-FBE7410A4372}" srcOrd="1" destOrd="0" presId="urn:microsoft.com/office/officeart/2005/8/layout/vList2"/>
    <dgm:cxn modelId="{EEBB33EE-8680-4E06-8DDE-FA3DB773879B}" type="presParOf" srcId="{CAC45974-B060-482C-9FCC-AE6D7D6838A6}" destId="{AEA0EC38-4804-4ABB-9FF0-B585F3EC5A9F}" srcOrd="2" destOrd="0" presId="urn:microsoft.com/office/officeart/2005/8/layout/vList2"/>
    <dgm:cxn modelId="{0D3D4F3C-C18D-4C42-841F-CD3C001672B9}" type="presParOf" srcId="{CAC45974-B060-482C-9FCC-AE6D7D6838A6}" destId="{1F630445-4690-4B77-A852-2FCC1F9E320C}"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FB7D6E4-4C3F-48D4-B5A3-D3B9885A37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7E2B83B-D4C5-4913-B56F-8525747B7DFF}">
      <dgm:prSet phldrT="[Text]"/>
      <dgm:spPr/>
      <dgm:t>
        <a:bodyPr/>
        <a:lstStyle/>
        <a:p>
          <a:pPr algn="just">
            <a:buNone/>
          </a:pPr>
          <a:r>
            <a:rPr lang="en-US" b="0" i="0" dirty="0">
              <a:latin typeface="Times New Roman" panose="02020603050405020304" pitchFamily="18" charset="0"/>
              <a:cs typeface="Times New Roman" panose="02020603050405020304" pitchFamily="18" charset="0"/>
            </a:rPr>
            <a:t>3. </a:t>
          </a:r>
          <a:r>
            <a:rPr lang="en-US" b="0" i="0" dirty="0" err="1">
              <a:latin typeface="Times New Roman" panose="02020603050405020304" pitchFamily="18" charset="0"/>
              <a:cs typeface="Times New Roman" panose="02020603050405020304" pitchFamily="18" charset="0"/>
            </a:rPr>
            <a:t>Nội</a:t>
          </a:r>
          <a:r>
            <a:rPr lang="en-US" b="0" i="0" dirty="0">
              <a:latin typeface="Times New Roman" panose="02020603050405020304" pitchFamily="18" charset="0"/>
              <a:cs typeface="Times New Roman" panose="02020603050405020304" pitchFamily="18" charset="0"/>
            </a:rPr>
            <a:t> dung </a:t>
          </a:r>
          <a:r>
            <a:rPr lang="en-US" b="0" i="0" dirty="0" err="1">
              <a:latin typeface="Times New Roman" panose="02020603050405020304" pitchFamily="18" charset="0"/>
              <a:cs typeface="Times New Roman" panose="02020603050405020304" pitchFamily="18" charset="0"/>
            </a:rPr>
            <a:t>báo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cáo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giao</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dịch</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chuyển</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tiền</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điện</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tử</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tối</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thiểu</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gồm</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các</a:t>
          </a:r>
          <a:r>
            <a:rPr lang="en-US" b="0" i="0" dirty="0">
              <a:latin typeface="Times New Roman" panose="02020603050405020304" pitchFamily="18" charset="0"/>
              <a:cs typeface="Times New Roman" panose="02020603050405020304" pitchFamily="18" charset="0"/>
            </a:rPr>
            <a:t> </a:t>
          </a:r>
          <a:r>
            <a:rPr lang="en-US" b="0" i="0" dirty="0" err="1">
              <a:latin typeface="Times New Roman" panose="02020603050405020304" pitchFamily="18" charset="0"/>
              <a:cs typeface="Times New Roman" panose="02020603050405020304" pitchFamily="18" charset="0"/>
            </a:rPr>
            <a:t>thông</a:t>
          </a:r>
          <a:r>
            <a:rPr lang="en-US" b="0" i="0" dirty="0">
              <a:latin typeface="Times New Roman" panose="02020603050405020304" pitchFamily="18" charset="0"/>
              <a:cs typeface="Times New Roman" panose="02020603050405020304" pitchFamily="18" charset="0"/>
            </a:rPr>
            <a:t> tin </a:t>
          </a:r>
          <a:r>
            <a:rPr lang="en-US" b="0" i="0" dirty="0" err="1">
              <a:latin typeface="Times New Roman" panose="02020603050405020304" pitchFamily="18" charset="0"/>
              <a:cs typeface="Times New Roman" panose="02020603050405020304" pitchFamily="18" charset="0"/>
            </a:rPr>
            <a:t>sau</a:t>
          </a:r>
          <a:r>
            <a:rPr lang="en-US" b="0" i="0" dirty="0">
              <a:latin typeface="Times New Roman" panose="02020603050405020304" pitchFamily="18" charset="0"/>
              <a:cs typeface="Times New Roman" panose="02020603050405020304" pitchFamily="18" charset="0"/>
            </a:rPr>
            <a:t>:</a:t>
          </a:r>
        </a:p>
        <a:p>
          <a:pPr algn="just">
            <a:buNone/>
          </a:pPr>
          <a:r>
            <a:rPr lang="en-US" b="0" i="0" dirty="0">
              <a:latin typeface="Times New Roman" panose="02020603050405020304" pitchFamily="18" charset="0"/>
              <a:cs typeface="Times New Roman" panose="02020603050405020304" pitchFamily="18" charset="0"/>
            </a:rPr>
            <a:t>…d) </a:t>
          </a:r>
          <a:r>
            <a:rPr lang="vi-VN" b="0" i="0" dirty="0">
              <a:latin typeface="Times New Roman" panose="02020603050405020304" pitchFamily="18" charset="0"/>
              <a:cs typeface="Times New Roman" panose="02020603050405020304" pitchFamily="18" charset="0"/>
            </a:rPr>
            <a:t>Thông tin về giao dịch: số tài khoản (nếu có); số tiền; loại tiền; số tiền được quy đổi sang đồng Việt Nam (nếu loại tiền giao dịch là ngoại tệ); lý do, mục đích giao dịch; ngày giao dịch;</a:t>
          </a:r>
          <a:r>
            <a:rPr lang="vi-VN" b="0" i="0" u="sng" dirty="0">
              <a:latin typeface="Times New Roman" panose="02020603050405020304" pitchFamily="18" charset="0"/>
              <a:cs typeface="Times New Roman" panose="02020603050405020304" pitchFamily="18" charset="0"/>
            </a:rPr>
            <a:t> </a:t>
          </a:r>
          <a:r>
            <a:rPr lang="vi-VN" b="1" i="1" u="sng" dirty="0">
              <a:latin typeface="Times New Roman" panose="02020603050405020304" pitchFamily="18" charset="0"/>
              <a:cs typeface="Times New Roman" panose="02020603050405020304" pitchFamily="18" charset="0"/>
            </a:rPr>
            <a:t>mã giao dịch hoặc số tham chiếu duy nhất trong trường hợp không có số tài khoản, số định danh của người khởi tạo do tổ chức tài chính khởi tạo hoặc tổ chức tài chính trung gian gửi đến đảm bảo truy xuất nguồn gốc của giao dịch</a:t>
          </a:r>
          <a:r>
            <a:rPr lang="vi-VN" b="0" i="1" u="sng" dirty="0">
              <a:latin typeface="Times New Roman" panose="02020603050405020304" pitchFamily="18" charset="0"/>
              <a:cs typeface="Times New Roman" panose="02020603050405020304" pitchFamily="18" charset="0"/>
            </a:rPr>
            <a:t>;</a:t>
          </a:r>
          <a:r>
            <a:rPr lang="en-US" b="0" i="0" u="sng" dirty="0">
              <a:latin typeface="Times New Roman" panose="02020603050405020304" pitchFamily="18" charset="0"/>
              <a:cs typeface="Times New Roman" panose="02020603050405020304" pitchFamily="18" charset="0"/>
            </a:rPr>
            <a:t> </a:t>
          </a:r>
          <a:endParaRPr lang="en-US" u="sng" dirty="0">
            <a:latin typeface="Times New Roman" panose="02020603050405020304" pitchFamily="18" charset="0"/>
            <a:cs typeface="Times New Roman" panose="02020603050405020304" pitchFamily="18" charset="0"/>
          </a:endParaRPr>
        </a:p>
      </dgm:t>
    </dgm:pt>
    <dgm:pt modelId="{65BA1329-D925-4CF3-9104-1F6C0C94A39A}" type="parTrans" cxnId="{423B58B4-9E1E-481B-87BF-E3CC1878E76B}">
      <dgm:prSet/>
      <dgm:spPr/>
      <dgm:t>
        <a:bodyPr/>
        <a:lstStyle/>
        <a:p>
          <a:endParaRPr lang="en-US"/>
        </a:p>
      </dgm:t>
    </dgm:pt>
    <dgm:pt modelId="{2CA51450-7595-4B34-B3AF-B26DE01E96AE}" type="sibTrans" cxnId="{423B58B4-9E1E-481B-87BF-E3CC1878E76B}">
      <dgm:prSet/>
      <dgm:spPr/>
      <dgm:t>
        <a:bodyPr/>
        <a:lstStyle/>
        <a:p>
          <a:endParaRPr lang="en-US"/>
        </a:p>
      </dgm:t>
    </dgm:pt>
    <dgm:pt modelId="{689A6228-DCAE-495F-96AE-6F604E39779B}">
      <dgm:prSet phldrT="[Text]" custT="1"/>
      <dgm:spPr/>
      <dgm:t>
        <a:bodyPr/>
        <a:lstStyle/>
        <a:p>
          <a:pPr marL="114300" indent="0" algn="just">
            <a:buNone/>
          </a:pPr>
          <a:r>
            <a:rPr lang="en-US" sz="12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Số</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tham</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chiếu</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duy</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nhất</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hỗ</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trợ</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các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tổ</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chức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tài</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chính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trong</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việc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quản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lý</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hồ</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sơ</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giao</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dịch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giảm</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thiểu</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sai</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sót</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và</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tăng</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cường</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tính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chính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xác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trong</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quá</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trình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xử</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lý</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và</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báo</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cáo</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thông</a:t>
          </a:r>
          <a:r>
            <a:rPr lang="en-US" sz="1600" dirty="0">
              <a:solidFill>
                <a:schemeClr val="bg1"/>
              </a:solidFill>
              <a:latin typeface="Times New Roman" panose="02020603050405020304" pitchFamily="18" charset="0"/>
              <a:cs typeface="Times New Roman" panose="02020603050405020304" pitchFamily="18" charset="0"/>
            </a:rPr>
            <a:t> tin.​ </a:t>
          </a:r>
          <a:endParaRPr lang="en-US" sz="1200" dirty="0">
            <a:solidFill>
              <a:schemeClr val="bg1"/>
            </a:solidFill>
            <a:latin typeface="Times New Roman" panose="02020603050405020304" pitchFamily="18" charset="0"/>
            <a:cs typeface="Times New Roman" panose="02020603050405020304" pitchFamily="18" charset="0"/>
          </a:endParaRPr>
        </a:p>
      </dgm:t>
    </dgm:pt>
    <dgm:pt modelId="{3CC11B01-1BB9-42E9-9CF8-C0FF77D36776}" type="parTrans" cxnId="{47393426-8DAB-4540-9BAE-B4647C54839D}">
      <dgm:prSet/>
      <dgm:spPr/>
      <dgm:t>
        <a:bodyPr/>
        <a:lstStyle/>
        <a:p>
          <a:endParaRPr lang="en-US"/>
        </a:p>
      </dgm:t>
    </dgm:pt>
    <dgm:pt modelId="{59ED63D7-B1CD-4337-B6E7-0693C001AE34}" type="sibTrans" cxnId="{47393426-8DAB-4540-9BAE-B4647C54839D}">
      <dgm:prSet/>
      <dgm:spPr/>
      <dgm:t>
        <a:bodyPr/>
        <a:lstStyle/>
        <a:p>
          <a:endParaRPr lang="en-US"/>
        </a:p>
      </dgm:t>
    </dgm:pt>
    <dgm:pt modelId="{8055789C-1E7D-4C2A-BC30-C16A70D3C9B9}">
      <dgm:prSet phldrT="[Text]"/>
      <dgm:spPr/>
      <dgm:t>
        <a:bodyPr/>
        <a:lstStyle/>
        <a:p>
          <a:pPr algn="just">
            <a:buNone/>
          </a:pPr>
          <a:r>
            <a:rPr lang="en-US" dirty="0">
              <a:latin typeface="Times New Roman" panose="02020603050405020304" pitchFamily="18" charset="0"/>
              <a:cs typeface="Times New Roman" panose="02020603050405020304" pitchFamily="18" charset="0"/>
            </a:rPr>
            <a:t>5. Các </a:t>
          </a:r>
          <a:r>
            <a:rPr lang="en-US" dirty="0" err="1">
              <a:latin typeface="Times New Roman" panose="02020603050405020304" pitchFamily="18" charset="0"/>
              <a:cs typeface="Times New Roman" panose="02020603050405020304" pitchFamily="18" charset="0"/>
            </a:rPr>
            <a:t>giao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dịch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phải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bao </a:t>
          </a:r>
          <a:r>
            <a:rPr lang="en-US" dirty="0" err="1">
              <a:latin typeface="Times New Roman" panose="02020603050405020304" pitchFamily="18" charset="0"/>
              <a:cs typeface="Times New Roman" panose="02020603050405020304" pitchFamily="18" charset="0"/>
            </a:rPr>
            <a:t>gồm</a:t>
          </a:r>
          <a:r>
            <a:rPr lang="en-US" dirty="0">
              <a:latin typeface="Times New Roman" panose="02020603050405020304" pitchFamily="18" charset="0"/>
              <a:cs typeface="Times New Roman" panose="02020603050405020304" pitchFamily="18" charset="0"/>
            </a:rPr>
            <a:t>:</a:t>
          </a:r>
        </a:p>
        <a:p>
          <a:pPr algn="just">
            <a:buNone/>
          </a:pPr>
          <a:r>
            <a:rPr lang="en-US" dirty="0">
              <a:latin typeface="Times New Roman" panose="02020603050405020304" pitchFamily="18" charset="0"/>
              <a:cs typeface="Times New Roman" panose="02020603050405020304" pitchFamily="18" charset="0"/>
            </a:rPr>
            <a:t>.. b) Giao </a:t>
          </a:r>
          <a:r>
            <a:rPr lang="en-US" dirty="0" err="1">
              <a:latin typeface="Times New Roman" panose="02020603050405020304" pitchFamily="18" charset="0"/>
              <a:cs typeface="Times New Roman" panose="02020603050405020304" pitchFamily="18" charset="0"/>
            </a:rPr>
            <a:t>dịch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toán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khởi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thụ</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hưởng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tổ</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tài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chính</a:t>
          </a:r>
          <a:r>
            <a:rPr lang="en-US"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thực</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hiện</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hoạt</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động</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nhân</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danh</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tổ</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chức</a:t>
          </a:r>
          <a:r>
            <a:rPr lang="en-US" b="1" i="1" u="sng" dirty="0">
              <a:latin typeface="Times New Roman" panose="02020603050405020304" pitchFamily="18" charset="0"/>
              <a:cs typeface="Times New Roman" panose="02020603050405020304" pitchFamily="18" charset="0"/>
            </a:rPr>
            <a:t> </a:t>
          </a:r>
          <a:r>
            <a:rPr lang="en-US" b="1" i="1" u="sng" dirty="0" err="1">
              <a:latin typeface="Times New Roman" panose="02020603050405020304" pitchFamily="18" charset="0"/>
              <a:cs typeface="Times New Roman" panose="02020603050405020304" pitchFamily="18" charset="0"/>
            </a:rPr>
            <a:t>mình</a:t>
          </a:r>
          <a:r>
            <a:rPr lang="en-US" b="1" i="1" u="sng" dirty="0">
              <a:latin typeface="Times New Roman" panose="02020603050405020304" pitchFamily="18" charset="0"/>
              <a:cs typeface="Times New Roman" panose="02020603050405020304" pitchFamily="18" charset="0"/>
            </a:rPr>
            <a:t>.</a:t>
          </a:r>
          <a:endParaRPr lang="en-US" b="1" u="sng" dirty="0">
            <a:latin typeface="Times New Roman" panose="02020603050405020304" pitchFamily="18" charset="0"/>
            <a:cs typeface="Times New Roman" panose="02020603050405020304" pitchFamily="18" charset="0"/>
          </a:endParaRPr>
        </a:p>
      </dgm:t>
    </dgm:pt>
    <dgm:pt modelId="{70D96704-C2C6-450F-A16B-E0DB0EFCB69F}" type="parTrans" cxnId="{01B7C923-EB00-4F4F-904A-2195F02978E2}">
      <dgm:prSet/>
      <dgm:spPr/>
      <dgm:t>
        <a:bodyPr/>
        <a:lstStyle/>
        <a:p>
          <a:endParaRPr lang="en-US"/>
        </a:p>
      </dgm:t>
    </dgm:pt>
    <dgm:pt modelId="{70B00700-B55B-4554-9F3A-D54ADC5D1568}" type="sibTrans" cxnId="{01B7C923-EB00-4F4F-904A-2195F02978E2}">
      <dgm:prSet/>
      <dgm:spPr/>
      <dgm:t>
        <a:bodyPr/>
        <a:lstStyle/>
        <a:p>
          <a:endParaRPr lang="en-US"/>
        </a:p>
      </dgm:t>
    </dgm:pt>
    <dgm:pt modelId="{CA31763C-C96E-4FC2-BAA0-C5FC66E5562E}">
      <dgm:prSet phldrT="[Text]" custT="1"/>
      <dgm:spPr/>
      <dgm:t>
        <a:bodyPr/>
        <a:lstStyle/>
        <a:p>
          <a:pPr marL="114300" indent="0" algn="just">
            <a:buNone/>
          </a:pPr>
          <a:r>
            <a:rPr lang="en-US" sz="1600" dirty="0" err="1">
              <a:solidFill>
                <a:schemeClr val="bg1"/>
              </a:solidFill>
              <a:latin typeface="Times New Roman" panose="02020603050405020304" pitchFamily="18" charset="0"/>
              <a:cs typeface="Times New Roman" panose="02020603050405020304" pitchFamily="18" charset="0"/>
            </a:rPr>
            <a:t>Làm</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rõ</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các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giao</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dịch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chuyển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tiền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điện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tử</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không</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phải</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báo</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cáo</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như</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hoạt</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động</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điều</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chuyển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vốn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giữa</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các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tổ</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chức</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tài</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chính</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phù</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hợp</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với</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pháp</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luật</a:t>
          </a:r>
          <a:r>
            <a:rPr lang="en-US" sz="1600" dirty="0">
              <a:solidFill>
                <a:schemeClr val="bg1"/>
              </a:solidFill>
              <a:latin typeface="Times New Roman" panose="02020603050405020304" pitchFamily="18" charset="0"/>
              <a:cs typeface="Times New Roman" panose="02020603050405020304" pitchFamily="18" charset="0"/>
            </a:rPr>
            <a:t> Việt Nam </a:t>
          </a:r>
          <a:r>
            <a:rPr lang="en-US" sz="1600" dirty="0" err="1">
              <a:solidFill>
                <a:schemeClr val="bg1"/>
              </a:solidFill>
              <a:latin typeface="Times New Roman" panose="02020603050405020304" pitchFamily="18" charset="0"/>
              <a:cs typeface="Times New Roman" panose="02020603050405020304" pitchFamily="18" charset="0"/>
            </a:rPr>
            <a:t>và</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Khuyến</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nghị</a:t>
          </a:r>
          <a:r>
            <a:rPr lang="en-US" sz="1600" dirty="0">
              <a:solidFill>
                <a:schemeClr val="bg1"/>
              </a:solidFill>
              <a:latin typeface="Times New Roman" panose="02020603050405020304" pitchFamily="18" charset="0"/>
              <a:cs typeface="Times New Roman" panose="02020603050405020304" pitchFamily="18" charset="0"/>
            </a:rPr>
            <a:t> 16 </a:t>
          </a:r>
          <a:r>
            <a:rPr lang="en-US" sz="1600" dirty="0" err="1">
              <a:solidFill>
                <a:schemeClr val="bg1"/>
              </a:solidFill>
              <a:latin typeface="Times New Roman" panose="02020603050405020304" pitchFamily="18" charset="0"/>
              <a:cs typeface="Times New Roman" panose="02020603050405020304" pitchFamily="18" charset="0"/>
            </a:rPr>
            <a:t>của</a:t>
          </a:r>
          <a:r>
            <a:rPr lang="en-US" sz="1600" dirty="0">
              <a:solidFill>
                <a:schemeClr val="bg1"/>
              </a:solidFill>
              <a:latin typeface="Times New Roman" panose="02020603050405020304" pitchFamily="18" charset="0"/>
              <a:cs typeface="Times New Roman" panose="02020603050405020304" pitchFamily="18" charset="0"/>
            </a:rPr>
            <a:t> FATF.</a:t>
          </a:r>
        </a:p>
      </dgm:t>
    </dgm:pt>
    <dgm:pt modelId="{AD64808E-171B-440B-9E72-55506B638C3C}" type="parTrans" cxnId="{B5B1CB51-0C46-4628-9D79-1DE532576A5F}">
      <dgm:prSet/>
      <dgm:spPr/>
      <dgm:t>
        <a:bodyPr/>
        <a:lstStyle/>
        <a:p>
          <a:endParaRPr lang="en-US"/>
        </a:p>
      </dgm:t>
    </dgm:pt>
    <dgm:pt modelId="{59A93B9E-FA6E-4A36-81CA-43F82BEE64C9}" type="sibTrans" cxnId="{B5B1CB51-0C46-4628-9D79-1DE532576A5F}">
      <dgm:prSet/>
      <dgm:spPr/>
      <dgm:t>
        <a:bodyPr/>
        <a:lstStyle/>
        <a:p>
          <a:endParaRPr lang="en-US"/>
        </a:p>
      </dgm:t>
    </dgm:pt>
    <dgm:pt modelId="{CAC45974-B060-482C-9FCC-AE6D7D6838A6}" type="pres">
      <dgm:prSet presAssocID="{EFB7D6E4-4C3F-48D4-B5A3-D3B9885A373C}" presName="linear" presStyleCnt="0">
        <dgm:presLayoutVars>
          <dgm:animLvl val="lvl"/>
          <dgm:resizeHandles val="exact"/>
        </dgm:presLayoutVars>
      </dgm:prSet>
      <dgm:spPr/>
    </dgm:pt>
    <dgm:pt modelId="{AC31978F-DE50-4B98-A2B5-C9A555105BD7}" type="pres">
      <dgm:prSet presAssocID="{A7E2B83B-D4C5-4913-B56F-8525747B7DFF}" presName="parentText" presStyleLbl="node1" presStyleIdx="0" presStyleCnt="2">
        <dgm:presLayoutVars>
          <dgm:chMax val="0"/>
          <dgm:bulletEnabled val="1"/>
        </dgm:presLayoutVars>
      </dgm:prSet>
      <dgm:spPr/>
    </dgm:pt>
    <dgm:pt modelId="{B911DCFF-8833-4DAC-8E66-FBE7410A4372}" type="pres">
      <dgm:prSet presAssocID="{A7E2B83B-D4C5-4913-B56F-8525747B7DFF}" presName="childText" presStyleLbl="revTx" presStyleIdx="0" presStyleCnt="2">
        <dgm:presLayoutVars>
          <dgm:bulletEnabled val="1"/>
        </dgm:presLayoutVars>
      </dgm:prSet>
      <dgm:spPr/>
    </dgm:pt>
    <dgm:pt modelId="{AEA0EC38-4804-4ABB-9FF0-B585F3EC5A9F}" type="pres">
      <dgm:prSet presAssocID="{8055789C-1E7D-4C2A-BC30-C16A70D3C9B9}" presName="parentText" presStyleLbl="node1" presStyleIdx="1" presStyleCnt="2">
        <dgm:presLayoutVars>
          <dgm:chMax val="0"/>
          <dgm:bulletEnabled val="1"/>
        </dgm:presLayoutVars>
      </dgm:prSet>
      <dgm:spPr/>
    </dgm:pt>
    <dgm:pt modelId="{1F630445-4690-4B77-A852-2FCC1F9E320C}" type="pres">
      <dgm:prSet presAssocID="{8055789C-1E7D-4C2A-BC30-C16A70D3C9B9}" presName="childText" presStyleLbl="revTx" presStyleIdx="1" presStyleCnt="2">
        <dgm:presLayoutVars>
          <dgm:bulletEnabled val="1"/>
        </dgm:presLayoutVars>
      </dgm:prSet>
      <dgm:spPr/>
    </dgm:pt>
  </dgm:ptLst>
  <dgm:cxnLst>
    <dgm:cxn modelId="{F9A6B007-937E-4007-959B-7FAFCBFB2DD7}" type="presOf" srcId="{EFB7D6E4-4C3F-48D4-B5A3-D3B9885A373C}" destId="{CAC45974-B060-482C-9FCC-AE6D7D6838A6}" srcOrd="0" destOrd="0" presId="urn:microsoft.com/office/officeart/2005/8/layout/vList2"/>
    <dgm:cxn modelId="{01B7C923-EB00-4F4F-904A-2195F02978E2}" srcId="{EFB7D6E4-4C3F-48D4-B5A3-D3B9885A373C}" destId="{8055789C-1E7D-4C2A-BC30-C16A70D3C9B9}" srcOrd="1" destOrd="0" parTransId="{70D96704-C2C6-450F-A16B-E0DB0EFCB69F}" sibTransId="{70B00700-B55B-4554-9F3A-D54ADC5D1568}"/>
    <dgm:cxn modelId="{47393426-8DAB-4540-9BAE-B4647C54839D}" srcId="{A7E2B83B-D4C5-4913-B56F-8525747B7DFF}" destId="{689A6228-DCAE-495F-96AE-6F604E39779B}" srcOrd="0" destOrd="0" parTransId="{3CC11B01-1BB9-42E9-9CF8-C0FF77D36776}" sibTransId="{59ED63D7-B1CD-4337-B6E7-0693C001AE34}"/>
    <dgm:cxn modelId="{553CFF31-A73B-4006-9C35-AFD224D366A1}" type="presOf" srcId="{A7E2B83B-D4C5-4913-B56F-8525747B7DFF}" destId="{AC31978F-DE50-4B98-A2B5-C9A555105BD7}" srcOrd="0" destOrd="0" presId="urn:microsoft.com/office/officeart/2005/8/layout/vList2"/>
    <dgm:cxn modelId="{B5B1CB51-0C46-4628-9D79-1DE532576A5F}" srcId="{8055789C-1E7D-4C2A-BC30-C16A70D3C9B9}" destId="{CA31763C-C96E-4FC2-BAA0-C5FC66E5562E}" srcOrd="0" destOrd="0" parTransId="{AD64808E-171B-440B-9E72-55506B638C3C}" sibTransId="{59A93B9E-FA6E-4A36-81CA-43F82BEE64C9}"/>
    <dgm:cxn modelId="{3F625859-1BAD-4F6F-8A80-D83AE2F468BA}" type="presOf" srcId="{689A6228-DCAE-495F-96AE-6F604E39779B}" destId="{B911DCFF-8833-4DAC-8E66-FBE7410A4372}" srcOrd="0" destOrd="0" presId="urn:microsoft.com/office/officeart/2005/8/layout/vList2"/>
    <dgm:cxn modelId="{6F958EAC-B71F-4B57-9376-7D9CB9457CDE}" type="presOf" srcId="{8055789C-1E7D-4C2A-BC30-C16A70D3C9B9}" destId="{AEA0EC38-4804-4ABB-9FF0-B585F3EC5A9F}" srcOrd="0" destOrd="0" presId="urn:microsoft.com/office/officeart/2005/8/layout/vList2"/>
    <dgm:cxn modelId="{423B58B4-9E1E-481B-87BF-E3CC1878E76B}" srcId="{EFB7D6E4-4C3F-48D4-B5A3-D3B9885A373C}" destId="{A7E2B83B-D4C5-4913-B56F-8525747B7DFF}" srcOrd="0" destOrd="0" parTransId="{65BA1329-D925-4CF3-9104-1F6C0C94A39A}" sibTransId="{2CA51450-7595-4B34-B3AF-B26DE01E96AE}"/>
    <dgm:cxn modelId="{AE3176DB-C989-4D2C-A9CA-F93FD980797C}" type="presOf" srcId="{CA31763C-C96E-4FC2-BAA0-C5FC66E5562E}" destId="{1F630445-4690-4B77-A852-2FCC1F9E320C}" srcOrd="0" destOrd="0" presId="urn:microsoft.com/office/officeart/2005/8/layout/vList2"/>
    <dgm:cxn modelId="{DE06E0F1-565D-4F20-90DF-31F8FEB32C85}" type="presParOf" srcId="{CAC45974-B060-482C-9FCC-AE6D7D6838A6}" destId="{AC31978F-DE50-4B98-A2B5-C9A555105BD7}" srcOrd="0" destOrd="0" presId="urn:microsoft.com/office/officeart/2005/8/layout/vList2"/>
    <dgm:cxn modelId="{1118B6F8-EDC0-4C1A-9D02-A7E87DE0A4F3}" type="presParOf" srcId="{CAC45974-B060-482C-9FCC-AE6D7D6838A6}" destId="{B911DCFF-8833-4DAC-8E66-FBE7410A4372}" srcOrd="1" destOrd="0" presId="urn:microsoft.com/office/officeart/2005/8/layout/vList2"/>
    <dgm:cxn modelId="{EEBB33EE-8680-4E06-8DDE-FA3DB773879B}" type="presParOf" srcId="{CAC45974-B060-482C-9FCC-AE6D7D6838A6}" destId="{AEA0EC38-4804-4ABB-9FF0-B585F3EC5A9F}" srcOrd="2" destOrd="0" presId="urn:microsoft.com/office/officeart/2005/8/layout/vList2"/>
    <dgm:cxn modelId="{0D3D4F3C-C18D-4C42-841F-CD3C001672B9}" type="presParOf" srcId="{CAC45974-B060-482C-9FCC-AE6D7D6838A6}" destId="{1F630445-4690-4B77-A852-2FCC1F9E320C}"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5DC533A-9827-4F29-8E8F-1479291853CC}"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US"/>
        </a:p>
      </dgm:t>
    </dgm:pt>
    <dgm:pt modelId="{B01EC65D-BE62-49A2-8C31-D895923487A0}">
      <dgm:prSet phldrT="[Text]" phldr="0"/>
      <dgm:spPr/>
      <dgm:t>
        <a:bodyPr/>
        <a:lstStyle/>
        <a:p>
          <a:r>
            <a:rPr lang="en-US" dirty="0">
              <a:latin typeface="Times New Roman" panose="02020603050405020304" pitchFamily="18" charset="0"/>
              <a:cs typeface="Times New Roman" panose="02020603050405020304" pitchFamily="18" charset="0"/>
            </a:rPr>
            <a:t>09</a:t>
          </a:r>
        </a:p>
      </dgm:t>
    </dgm:pt>
    <dgm:pt modelId="{634D38A7-2333-453D-90E7-AB83DC4203E8}" type="parTrans" cxnId="{13E05F1C-5B7D-4C18-AE98-EC8F05CE6223}">
      <dgm:prSet/>
      <dgm:spPr/>
      <dgm:t>
        <a:bodyPr/>
        <a:lstStyle/>
        <a:p>
          <a:endParaRPr lang="en-US"/>
        </a:p>
      </dgm:t>
    </dgm:pt>
    <dgm:pt modelId="{6F0AF87F-02AF-4BA7-9EBA-D79105A4C6E2}" type="sibTrans" cxnId="{13E05F1C-5B7D-4C18-AE98-EC8F05CE6223}">
      <dgm:prSet/>
      <dgm:spPr/>
      <dgm:t>
        <a:bodyPr/>
        <a:lstStyle/>
        <a:p>
          <a:endParaRPr lang="en-US"/>
        </a:p>
      </dgm:t>
    </dgm:pt>
    <dgm:pt modelId="{6926867E-0166-4601-8913-FEB87F41ACFB}">
      <dgm:prSet phldrT="[Text]" custT="1"/>
      <dgm:spPr/>
      <dgm:t>
        <a:bodyPr/>
        <a:lstStyle/>
        <a:p>
          <a:pPr algn="just">
            <a:buNone/>
          </a:pPr>
          <a:r>
            <a:rPr lang="en-US" sz="1600" dirty="0">
              <a:latin typeface="Times New Roman" panose="02020603050405020304" pitchFamily="18" charset="0"/>
              <a:cs typeface="Times New Roman" panose="02020603050405020304" pitchFamily="18" charset="0"/>
            </a:rPr>
            <a:t>ĐTBC </a:t>
          </a:r>
          <a:r>
            <a:rPr lang="en-US" sz="1600" dirty="0" err="1">
              <a:latin typeface="Times New Roman" panose="02020603050405020304" pitchFamily="18" charset="0"/>
              <a:cs typeface="Times New Roman" panose="02020603050405020304" pitchFamily="18" charset="0"/>
            </a:rPr>
            <a:t>thiết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lập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đường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truyền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kết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nối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mạng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truyền</a:t>
          </a:r>
          <a:r>
            <a:rPr lang="en-US" sz="1600" dirty="0">
              <a:latin typeface="Times New Roman" panose="02020603050405020304" pitchFamily="18" charset="0"/>
              <a:cs typeface="Times New Roman" panose="02020603050405020304" pitchFamily="18" charset="0"/>
            </a:rPr>
            <a:t> tin </a:t>
          </a:r>
          <a:r>
            <a:rPr lang="en-US" sz="1600" dirty="0" err="1">
              <a:latin typeface="Times New Roman" panose="02020603050405020304" pitchFamily="18" charset="0"/>
              <a:cs typeface="Times New Roman" panose="02020603050405020304" pitchFamily="18" charset="0"/>
            </a:rPr>
            <a:t>với</a:t>
          </a:r>
          <a:r>
            <a:rPr lang="en-US" sz="1600" dirty="0">
              <a:latin typeface="Times New Roman" panose="02020603050405020304" pitchFamily="18" charset="0"/>
              <a:cs typeface="Times New Roman" panose="02020603050405020304" pitchFamily="18" charset="0"/>
            </a:rPr>
            <a:t> Ngân </a:t>
          </a:r>
          <a:r>
            <a:rPr lang="en-US" sz="1600" dirty="0" err="1">
              <a:latin typeface="Times New Roman" panose="02020603050405020304" pitchFamily="18" charset="0"/>
              <a:cs typeface="Times New Roman" panose="02020603050405020304" pitchFamily="18" charset="0"/>
            </a:rPr>
            <a:t>hàng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nước</a:t>
          </a:r>
          <a:r>
            <a:rPr lang="en-US" sz="1600" dirty="0">
              <a:latin typeface="Times New Roman" panose="02020603050405020304" pitchFamily="18" charset="0"/>
              <a:cs typeface="Times New Roman" panose="02020603050405020304" pitchFamily="18" charset="0"/>
            </a:rPr>
            <a:t> Việt Nam </a:t>
          </a:r>
          <a:r>
            <a:rPr lang="en-US" sz="1600" dirty="0" err="1">
              <a:latin typeface="Times New Roman" panose="02020603050405020304" pitchFamily="18" charset="0"/>
              <a:cs typeface="Times New Roman" panose="02020603050405020304" pitchFamily="18" charset="0"/>
            </a:rPr>
            <a:t>thông</a:t>
          </a:r>
          <a:r>
            <a:rPr lang="en-US" sz="1600" dirty="0">
              <a:latin typeface="Times New Roman" panose="02020603050405020304" pitchFamily="18" charset="0"/>
              <a:cs typeface="Times New Roman" panose="02020603050405020304" pitchFamily="18" charset="0"/>
            </a:rPr>
            <a:t> qua </a:t>
          </a:r>
          <a:r>
            <a:rPr lang="en-US" sz="1600" dirty="0" err="1">
              <a:latin typeface="Times New Roman" panose="02020603050405020304" pitchFamily="18" charset="0"/>
              <a:cs typeface="Times New Roman" panose="02020603050405020304" pitchFamily="18" charset="0"/>
            </a:rPr>
            <a:t>Cục</a:t>
          </a:r>
          <a:r>
            <a:rPr lang="en-US" sz="1600" dirty="0">
              <a:latin typeface="Times New Roman" panose="02020603050405020304" pitchFamily="18" charset="0"/>
              <a:cs typeface="Times New Roman" panose="02020603050405020304" pitchFamily="18" charset="0"/>
            </a:rPr>
            <a:t> Công </a:t>
          </a:r>
          <a:r>
            <a:rPr lang="en-US" sz="1600" dirty="0" err="1">
              <a:latin typeface="Times New Roman" panose="02020603050405020304" pitchFamily="18" charset="0"/>
              <a:cs typeface="Times New Roman" panose="02020603050405020304" pitchFamily="18" charset="0"/>
            </a:rPr>
            <a:t>nghệ</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thông</a:t>
          </a:r>
          <a:r>
            <a:rPr lang="en-US" sz="1600" dirty="0">
              <a:latin typeface="Times New Roman" panose="02020603050405020304" pitchFamily="18" charset="0"/>
              <a:cs typeface="Times New Roman" panose="02020603050405020304" pitchFamily="18" charset="0"/>
            </a:rPr>
            <a:t> tin </a:t>
          </a:r>
          <a:r>
            <a:rPr lang="en-US" sz="1600" dirty="0" err="1">
              <a:latin typeface="Times New Roman" panose="02020603050405020304" pitchFamily="18" charset="0"/>
              <a:cs typeface="Times New Roman" panose="02020603050405020304" pitchFamily="18" charset="0"/>
            </a:rPr>
            <a:t>để</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gửi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báo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cáo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thông</a:t>
          </a:r>
          <a:r>
            <a:rPr lang="en-US" sz="1600" dirty="0">
              <a:latin typeface="Times New Roman" panose="02020603050405020304" pitchFamily="18" charset="0"/>
              <a:cs typeface="Times New Roman" panose="02020603050405020304" pitchFamily="18" charset="0"/>
            </a:rPr>
            <a:t> tin </a:t>
          </a:r>
          <a:r>
            <a:rPr lang="en-US" sz="1600" dirty="0" err="1">
              <a:latin typeface="Times New Roman" panose="02020603050405020304" pitchFamily="18" charset="0"/>
              <a:cs typeface="Times New Roman" panose="02020603050405020304" pitchFamily="18" charset="0"/>
            </a:rPr>
            <a:t>về</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phòng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chống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rửa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tiền</a:t>
          </a:r>
          <a:endParaRPr lang="en-US" sz="1600" dirty="0">
            <a:latin typeface="Times New Roman" panose="02020603050405020304" pitchFamily="18" charset="0"/>
            <a:cs typeface="Times New Roman" panose="02020603050405020304" pitchFamily="18" charset="0"/>
          </a:endParaRPr>
        </a:p>
      </dgm:t>
    </dgm:pt>
    <dgm:pt modelId="{6D6B3C68-4584-4D13-8EB0-7C93FC09FB6D}" type="parTrans" cxnId="{5E4D2ECF-3CF3-4488-97C7-2218556F0EE7}">
      <dgm:prSet/>
      <dgm:spPr/>
      <dgm:t>
        <a:bodyPr/>
        <a:lstStyle/>
        <a:p>
          <a:endParaRPr lang="en-US"/>
        </a:p>
      </dgm:t>
    </dgm:pt>
    <dgm:pt modelId="{4B99F3C6-F5B1-4140-81D1-B70AD95A2211}" type="sibTrans" cxnId="{5E4D2ECF-3CF3-4488-97C7-2218556F0EE7}">
      <dgm:prSet/>
      <dgm:spPr/>
      <dgm:t>
        <a:bodyPr/>
        <a:lstStyle/>
        <a:p>
          <a:endParaRPr lang="en-US"/>
        </a:p>
      </dgm:t>
    </dgm:pt>
    <dgm:pt modelId="{574215F4-5CD0-4E64-8ABF-DF9B3220B6D3}">
      <dgm:prSet phldrT="[Text]" custT="1"/>
      <dgm:spPr/>
      <dgm:t>
        <a:bodyPr/>
        <a:lstStyle/>
        <a:p>
          <a:pPr algn="just">
            <a:buNone/>
          </a:pPr>
          <a:r>
            <a:rPr lang="en-US" sz="1200" dirty="0">
              <a:latin typeface="Times New Roman" panose="02020603050405020304" pitchFamily="18" charset="0"/>
              <a:cs typeface="Times New Roman" panose="02020603050405020304" pitchFamily="18" charset="0"/>
            </a:rPr>
            <a:t>ĐTBC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chuyển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tử</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xây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dựng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hệ</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nghệ</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thông</a:t>
          </a:r>
          <a:r>
            <a:rPr lang="en-US" sz="1200" dirty="0">
              <a:latin typeface="Times New Roman" panose="02020603050405020304" pitchFamily="18" charset="0"/>
              <a:cs typeface="Times New Roman" panose="02020603050405020304" pitchFamily="18" charset="0"/>
            </a:rPr>
            <a:t> tin </a:t>
          </a:r>
          <a:r>
            <a:rPr lang="en-US" sz="1200" dirty="0" err="1">
              <a:latin typeface="Times New Roman" panose="02020603050405020304" pitchFamily="18" charset="0"/>
              <a:cs typeface="Times New Roman" panose="02020603050405020304" pitchFamily="18" charset="0"/>
            </a:rPr>
            <a:t>phù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bằng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dữ</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liệu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tử</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hệ</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phần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mềm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để</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quét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lọc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đen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cảnh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nhân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ảnh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hưởng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chính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9,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10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3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1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17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Phòng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rửa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cảnh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dấu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đáng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ngờ</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nhằm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đích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phòng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rửa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a:t>
          </a:r>
        </a:p>
      </dgm:t>
    </dgm:pt>
    <dgm:pt modelId="{EB944718-9D92-4C48-A110-441F6E9D3DE2}" type="parTrans" cxnId="{0B4B3148-1CC0-4C70-B7DE-50261207B200}">
      <dgm:prSet/>
      <dgm:spPr/>
      <dgm:t>
        <a:bodyPr/>
        <a:lstStyle/>
        <a:p>
          <a:endParaRPr lang="en-US"/>
        </a:p>
      </dgm:t>
    </dgm:pt>
    <dgm:pt modelId="{9FF50EF7-5F64-4D8E-A27C-02400C60AFCA}" type="sibTrans" cxnId="{0B4B3148-1CC0-4C70-B7DE-50261207B200}">
      <dgm:prSet/>
      <dgm:spPr/>
      <dgm:t>
        <a:bodyPr/>
        <a:lstStyle/>
        <a:p>
          <a:endParaRPr lang="en-US"/>
        </a:p>
      </dgm:t>
    </dgm:pt>
    <dgm:pt modelId="{6E742A4F-C05E-4AE7-A922-8005B3F0F780}">
      <dgm:prSet phldrT="[Text]" phldr="0"/>
      <dgm:spPr/>
      <dgm:t>
        <a:bodyPr/>
        <a:lstStyle/>
        <a:p>
          <a:r>
            <a:rPr lang="en-US" dirty="0">
              <a:latin typeface="Times New Roman" panose="02020603050405020304" pitchFamily="18" charset="0"/>
              <a:cs typeface="Times New Roman" panose="02020603050405020304" pitchFamily="18" charset="0"/>
            </a:rPr>
            <a:t>27</a:t>
          </a:r>
        </a:p>
      </dgm:t>
    </dgm:pt>
    <dgm:pt modelId="{38E30121-7769-442E-9E98-1FA68EE94E01}" type="parTrans" cxnId="{97D7A319-68D3-4B1A-892F-1296636537DC}">
      <dgm:prSet/>
      <dgm:spPr/>
      <dgm:t>
        <a:bodyPr/>
        <a:lstStyle/>
        <a:p>
          <a:endParaRPr lang="en-US"/>
        </a:p>
      </dgm:t>
    </dgm:pt>
    <dgm:pt modelId="{68FFB188-50EE-46BA-9146-ADCFE60AC7AB}" type="sibTrans" cxnId="{97D7A319-68D3-4B1A-892F-1296636537DC}">
      <dgm:prSet/>
      <dgm:spPr/>
      <dgm:t>
        <a:bodyPr/>
        <a:lstStyle/>
        <a:p>
          <a:endParaRPr lang="en-US"/>
        </a:p>
      </dgm:t>
    </dgm:pt>
    <dgm:pt modelId="{26DB13B4-783F-45B7-A40B-1A1DB6131D9B}">
      <dgm:prSet phldrT="[Text]" custT="1"/>
      <dgm:spPr/>
      <dgm:t>
        <a:bodyPr/>
        <a:lstStyle/>
        <a:p>
          <a:pPr algn="just">
            <a:buNone/>
          </a:pPr>
          <a:r>
            <a:rPr lang="en-US" sz="1800" b="0" i="0" dirty="0">
              <a:latin typeface="Times New Roman" panose="02020603050405020304" pitchFamily="18" charset="0"/>
              <a:cs typeface="Times New Roman" panose="02020603050405020304" pitchFamily="18" charset="0"/>
            </a:rPr>
            <a:t>ĐTBC </a:t>
          </a:r>
          <a:r>
            <a:rPr lang="vi-VN" sz="1800" b="1" i="0" u="sng" dirty="0">
              <a:latin typeface="Times New Roman" panose="02020603050405020304" pitchFamily="18" charset="0"/>
              <a:cs typeface="Times New Roman" panose="02020603050405020304" pitchFamily="18" charset="0"/>
            </a:rPr>
            <a:t>thực hiện báo cáo dữ liệu điện tử đúng định dạng dữ liệu, cấu trúc </a:t>
          </a:r>
          <a:r>
            <a:rPr lang="vi-VN" sz="1800" b="1" i="0" u="sng" dirty="0" err="1">
              <a:latin typeface="Times New Roman" panose="02020603050405020304" pitchFamily="18" charset="0"/>
              <a:cs typeface="Times New Roman" panose="02020603050405020304" pitchFamily="18" charset="0"/>
            </a:rPr>
            <a:t>file</a:t>
          </a:r>
          <a:r>
            <a:rPr lang="vi-VN" sz="1800" b="1" i="0" u="sng" dirty="0">
              <a:latin typeface="Times New Roman" panose="02020603050405020304" pitchFamily="18" charset="0"/>
              <a:cs typeface="Times New Roman" panose="02020603050405020304" pitchFamily="18" charset="0"/>
            </a:rPr>
            <a:t> qua đường truyền, mạng truyền tin theo hướng dẫn của Cục Phòng, chống rửa tiền</a:t>
          </a:r>
          <a:endParaRPr lang="en-US" sz="1800" b="1" u="sng" dirty="0">
            <a:latin typeface="Times New Roman" panose="02020603050405020304" pitchFamily="18" charset="0"/>
            <a:cs typeface="Times New Roman" panose="02020603050405020304" pitchFamily="18" charset="0"/>
          </a:endParaRPr>
        </a:p>
      </dgm:t>
    </dgm:pt>
    <dgm:pt modelId="{C98B25F3-AB0E-4B4F-8C75-22EF342D7354}" type="parTrans" cxnId="{0FEA1B4A-B054-44BF-95CD-7AFC9BBE1B0D}">
      <dgm:prSet/>
      <dgm:spPr/>
      <dgm:t>
        <a:bodyPr/>
        <a:lstStyle/>
        <a:p>
          <a:endParaRPr lang="en-US"/>
        </a:p>
      </dgm:t>
    </dgm:pt>
    <dgm:pt modelId="{D2105410-C7DF-440E-AAE9-B3AEAA4F8C15}" type="sibTrans" cxnId="{0FEA1B4A-B054-44BF-95CD-7AFC9BBE1B0D}">
      <dgm:prSet/>
      <dgm:spPr/>
      <dgm:t>
        <a:bodyPr/>
        <a:lstStyle/>
        <a:p>
          <a:endParaRPr lang="en-US"/>
        </a:p>
      </dgm:t>
    </dgm:pt>
    <dgm:pt modelId="{68A1FE77-0114-4F76-941B-D35065D4E49A}">
      <dgm:prSet phldrT="[Text]" custT="1"/>
      <dgm:spPr/>
      <dgm:t>
        <a:bodyPr/>
        <a:lstStyle/>
        <a:p>
          <a:pPr algn="just">
            <a:buNone/>
          </a:pPr>
          <a:r>
            <a:rPr lang="en-US" sz="1050" b="0" i="0" dirty="0">
              <a:latin typeface="Times New Roman" panose="02020603050405020304" pitchFamily="18" charset="0"/>
              <a:cs typeface="Times New Roman" panose="02020603050405020304" pitchFamily="18" charset="0"/>
            </a:rPr>
            <a:t>ĐTBC </a:t>
          </a:r>
          <a:r>
            <a:rPr lang="vi-VN" sz="1050" b="0" i="0" dirty="0">
              <a:latin typeface="Times New Roman" panose="02020603050405020304" pitchFamily="18" charset="0"/>
              <a:cs typeface="Times New Roman" panose="02020603050405020304" pitchFamily="18" charset="0"/>
            </a:rPr>
            <a:t>được phép thực hiện chuyển tiền điện tử phải xây dựng hệ thống công nghệ thông tin phù hợp phục vụ cho việc báo cáo bằng dữ liệu điện tử và phải có hệ thống phần mềm để quét, lọc theo danh sách đen, danh sách cảnh báo, danh sách cá nhân có ảnh hưởng chính trị quy định tại </a:t>
          </a:r>
          <a:r>
            <a:rPr lang="vi-VN" sz="1050" b="0" i="0" u="none" dirty="0">
              <a:latin typeface="Times New Roman" panose="02020603050405020304" pitchFamily="18" charset="0"/>
              <a:cs typeface="Times New Roman" panose="02020603050405020304" pitchFamily="18" charset="0"/>
            </a:rPr>
            <a:t>khoản 9, khoản 10 Điều 3 và khoản 1 Điều 17 Luật Phòng, chống rửa tiền</a:t>
          </a:r>
          <a:r>
            <a:rPr lang="vi-VN" sz="1050" b="0" i="0" dirty="0">
              <a:latin typeface="Times New Roman" panose="02020603050405020304" pitchFamily="18" charset="0"/>
              <a:cs typeface="Times New Roman" panose="02020603050405020304" pitchFamily="18" charset="0"/>
            </a:rPr>
            <a:t> </a:t>
          </a:r>
          <a:r>
            <a:rPr lang="vi-VN" sz="1050" b="1" i="0" u="sng" dirty="0">
              <a:latin typeface="Times New Roman" panose="02020603050405020304" pitchFamily="18" charset="0"/>
              <a:cs typeface="Times New Roman" panose="02020603050405020304" pitchFamily="18" charset="0"/>
            </a:rPr>
            <a:t>và giám sát giao dịch để phát hiện, cảnh báo dấu hiệu đáng ngờ phù hợp nhằm mục đích </a:t>
          </a:r>
          <a:r>
            <a:rPr lang="en-US" sz="1050" b="1" i="0" u="sng" dirty="0">
              <a:latin typeface="Times New Roman" panose="02020603050405020304" pitchFamily="18" charset="0"/>
              <a:cs typeface="Times New Roman" panose="02020603050405020304" pitchFamily="18" charset="0"/>
            </a:rPr>
            <a:t>PCRT/TTKB/TTPBVKHDHL</a:t>
          </a:r>
          <a:endParaRPr lang="en-US" sz="1050" b="1" u="sng" dirty="0">
            <a:latin typeface="Times New Roman" panose="02020603050405020304" pitchFamily="18" charset="0"/>
            <a:cs typeface="Times New Roman" panose="02020603050405020304" pitchFamily="18" charset="0"/>
          </a:endParaRPr>
        </a:p>
      </dgm:t>
    </dgm:pt>
    <dgm:pt modelId="{B3F29250-B34B-45FB-A138-55F93ECEA0C6}" type="parTrans" cxnId="{DE3E63BD-6032-4751-B1A4-12ED9798E9C6}">
      <dgm:prSet/>
      <dgm:spPr/>
      <dgm:t>
        <a:bodyPr/>
        <a:lstStyle/>
        <a:p>
          <a:endParaRPr lang="en-US"/>
        </a:p>
      </dgm:t>
    </dgm:pt>
    <dgm:pt modelId="{9FA90D32-3776-475E-9EE3-B1F8AF91E1E8}" type="sibTrans" cxnId="{DE3E63BD-6032-4751-B1A4-12ED9798E9C6}">
      <dgm:prSet/>
      <dgm:spPr/>
      <dgm:t>
        <a:bodyPr/>
        <a:lstStyle/>
        <a:p>
          <a:endParaRPr lang="en-US"/>
        </a:p>
      </dgm:t>
    </dgm:pt>
    <dgm:pt modelId="{6BFB6BB2-2E61-4BB7-A092-DA06593FFEE9}" type="pres">
      <dgm:prSet presAssocID="{55DC533A-9827-4F29-8E8F-1479291853CC}" presName="list" presStyleCnt="0">
        <dgm:presLayoutVars>
          <dgm:dir/>
          <dgm:animLvl val="lvl"/>
        </dgm:presLayoutVars>
      </dgm:prSet>
      <dgm:spPr/>
    </dgm:pt>
    <dgm:pt modelId="{033B6D33-6299-4914-BD63-FE218D58BA2F}" type="pres">
      <dgm:prSet presAssocID="{B01EC65D-BE62-49A2-8C31-D895923487A0}" presName="posSpace" presStyleCnt="0"/>
      <dgm:spPr/>
    </dgm:pt>
    <dgm:pt modelId="{680508E8-3EE1-4386-9ED5-F98627A884E7}" type="pres">
      <dgm:prSet presAssocID="{B01EC65D-BE62-49A2-8C31-D895923487A0}" presName="vertFlow" presStyleCnt="0"/>
      <dgm:spPr/>
    </dgm:pt>
    <dgm:pt modelId="{74C71DD2-30DD-4426-8BE9-B661403D89E3}" type="pres">
      <dgm:prSet presAssocID="{B01EC65D-BE62-49A2-8C31-D895923487A0}" presName="topSpace" presStyleCnt="0"/>
      <dgm:spPr/>
    </dgm:pt>
    <dgm:pt modelId="{9D005106-67B0-41CB-9D71-19319D836607}" type="pres">
      <dgm:prSet presAssocID="{B01EC65D-BE62-49A2-8C31-D895923487A0}" presName="firstComp" presStyleCnt="0"/>
      <dgm:spPr/>
    </dgm:pt>
    <dgm:pt modelId="{D24FB544-5369-41CD-BF96-79D8C0EE15EB}" type="pres">
      <dgm:prSet presAssocID="{B01EC65D-BE62-49A2-8C31-D895923487A0}" presName="firstChild" presStyleLbl="bgAccFollowNode1" presStyleIdx="0" presStyleCnt="4" custScaleX="135722" custLinFactNeighborX="28901" custLinFactNeighborY="6994"/>
      <dgm:spPr/>
    </dgm:pt>
    <dgm:pt modelId="{63685BFE-258B-4555-9709-18F24DCA7D17}" type="pres">
      <dgm:prSet presAssocID="{B01EC65D-BE62-49A2-8C31-D895923487A0}" presName="firstChildTx" presStyleLbl="bgAccFollowNode1" presStyleIdx="0" presStyleCnt="4">
        <dgm:presLayoutVars>
          <dgm:bulletEnabled val="1"/>
        </dgm:presLayoutVars>
      </dgm:prSet>
      <dgm:spPr/>
    </dgm:pt>
    <dgm:pt modelId="{F22A11B5-9BEE-4BC9-B83B-A252F7EA1BA8}" type="pres">
      <dgm:prSet presAssocID="{574215F4-5CD0-4E64-8ABF-DF9B3220B6D3}" presName="comp" presStyleCnt="0"/>
      <dgm:spPr/>
    </dgm:pt>
    <dgm:pt modelId="{8DD83F80-6412-42BD-82BD-3CB1D56743BD}" type="pres">
      <dgm:prSet presAssocID="{574215F4-5CD0-4E64-8ABF-DF9B3220B6D3}" presName="child" presStyleLbl="bgAccFollowNode1" presStyleIdx="1" presStyleCnt="4" custScaleX="137852" custScaleY="98319" custLinFactNeighborX="27383" custLinFactNeighborY="16749"/>
      <dgm:spPr/>
    </dgm:pt>
    <dgm:pt modelId="{D98C6A39-E18A-4300-BE10-1078E2AD808C}" type="pres">
      <dgm:prSet presAssocID="{574215F4-5CD0-4E64-8ABF-DF9B3220B6D3}" presName="childTx" presStyleLbl="bgAccFollowNode1" presStyleIdx="1" presStyleCnt="4">
        <dgm:presLayoutVars>
          <dgm:bulletEnabled val="1"/>
        </dgm:presLayoutVars>
      </dgm:prSet>
      <dgm:spPr/>
    </dgm:pt>
    <dgm:pt modelId="{B1121EFE-9747-45E3-83E2-9167549AE304}" type="pres">
      <dgm:prSet presAssocID="{B01EC65D-BE62-49A2-8C31-D895923487A0}" presName="negSpace" presStyleCnt="0"/>
      <dgm:spPr/>
    </dgm:pt>
    <dgm:pt modelId="{197C54FF-5470-4E97-87CC-F0BB5E9D9547}" type="pres">
      <dgm:prSet presAssocID="{B01EC65D-BE62-49A2-8C31-D895923487A0}" presName="circle" presStyleLbl="node1" presStyleIdx="0" presStyleCnt="2" custLinFactNeighborX="-26124" custLinFactNeighborY="-25223"/>
      <dgm:spPr/>
    </dgm:pt>
    <dgm:pt modelId="{AEC9C648-366B-4E1C-B77A-8611AF21C79E}" type="pres">
      <dgm:prSet presAssocID="{6F0AF87F-02AF-4BA7-9EBA-D79105A4C6E2}" presName="transSpace" presStyleCnt="0"/>
      <dgm:spPr/>
    </dgm:pt>
    <dgm:pt modelId="{A700E7FC-C25F-4F02-B6DC-2D7E1AB74EF1}" type="pres">
      <dgm:prSet presAssocID="{6E742A4F-C05E-4AE7-A922-8005B3F0F780}" presName="posSpace" presStyleCnt="0"/>
      <dgm:spPr/>
    </dgm:pt>
    <dgm:pt modelId="{60692DFE-72D5-470C-B2B3-1728C2DB8B1F}" type="pres">
      <dgm:prSet presAssocID="{6E742A4F-C05E-4AE7-A922-8005B3F0F780}" presName="vertFlow" presStyleCnt="0"/>
      <dgm:spPr/>
    </dgm:pt>
    <dgm:pt modelId="{13CBECE9-066F-410D-AA9D-573713ED0050}" type="pres">
      <dgm:prSet presAssocID="{6E742A4F-C05E-4AE7-A922-8005B3F0F780}" presName="topSpace" presStyleCnt="0"/>
      <dgm:spPr/>
    </dgm:pt>
    <dgm:pt modelId="{CC7B4331-21C0-4F62-AADE-8763E181E1B2}" type="pres">
      <dgm:prSet presAssocID="{6E742A4F-C05E-4AE7-A922-8005B3F0F780}" presName="firstComp" presStyleCnt="0"/>
      <dgm:spPr/>
    </dgm:pt>
    <dgm:pt modelId="{132BBBD1-462D-440F-8057-F03E4938B4E6}" type="pres">
      <dgm:prSet presAssocID="{6E742A4F-C05E-4AE7-A922-8005B3F0F780}" presName="firstChild" presStyleLbl="bgAccFollowNode1" presStyleIdx="2" presStyleCnt="4" custScaleX="138320" custLinFactNeighborX="-705" custLinFactNeighborY="8405"/>
      <dgm:spPr/>
    </dgm:pt>
    <dgm:pt modelId="{8E70B166-0875-4E50-B91E-9944195AFE32}" type="pres">
      <dgm:prSet presAssocID="{6E742A4F-C05E-4AE7-A922-8005B3F0F780}" presName="firstChildTx" presStyleLbl="bgAccFollowNode1" presStyleIdx="2" presStyleCnt="4">
        <dgm:presLayoutVars>
          <dgm:bulletEnabled val="1"/>
        </dgm:presLayoutVars>
      </dgm:prSet>
      <dgm:spPr/>
    </dgm:pt>
    <dgm:pt modelId="{D80BE0CE-2563-4523-A303-13259CBB00EC}" type="pres">
      <dgm:prSet presAssocID="{68A1FE77-0114-4F76-941B-D35065D4E49A}" presName="comp" presStyleCnt="0"/>
      <dgm:spPr/>
    </dgm:pt>
    <dgm:pt modelId="{14668425-7FF2-4B62-AFE4-AAA4C29B265A}" type="pres">
      <dgm:prSet presAssocID="{68A1FE77-0114-4F76-941B-D35065D4E49A}" presName="child" presStyleLbl="bgAccFollowNode1" presStyleIdx="3" presStyleCnt="4" custScaleX="137947" custLinFactNeighborX="1234" custLinFactNeighborY="15348"/>
      <dgm:spPr/>
    </dgm:pt>
    <dgm:pt modelId="{E692E352-AC0D-49EE-BEB3-61B4AE7ECFA9}" type="pres">
      <dgm:prSet presAssocID="{68A1FE77-0114-4F76-941B-D35065D4E49A}" presName="childTx" presStyleLbl="bgAccFollowNode1" presStyleIdx="3" presStyleCnt="4">
        <dgm:presLayoutVars>
          <dgm:bulletEnabled val="1"/>
        </dgm:presLayoutVars>
      </dgm:prSet>
      <dgm:spPr/>
    </dgm:pt>
    <dgm:pt modelId="{AFC9F1DB-BCE6-4BB6-BD97-AA549AC1C156}" type="pres">
      <dgm:prSet presAssocID="{6E742A4F-C05E-4AE7-A922-8005B3F0F780}" presName="negSpace" presStyleCnt="0"/>
      <dgm:spPr/>
    </dgm:pt>
    <dgm:pt modelId="{8451A993-7D77-4FD3-A152-3B389AD4BFD3}" type="pres">
      <dgm:prSet presAssocID="{6E742A4F-C05E-4AE7-A922-8005B3F0F780}" presName="circle" presStyleLbl="node1" presStyleIdx="1" presStyleCnt="2" custLinFactNeighborX="-43197" custLinFactNeighborY="-28425"/>
      <dgm:spPr/>
    </dgm:pt>
  </dgm:ptLst>
  <dgm:cxnLst>
    <dgm:cxn modelId="{D5959313-BDD7-42D4-A554-F714C7B74E4C}" type="presOf" srcId="{55DC533A-9827-4F29-8E8F-1479291853CC}" destId="{6BFB6BB2-2E61-4BB7-A092-DA06593FFEE9}" srcOrd="0" destOrd="0" presId="urn:microsoft.com/office/officeart/2005/8/layout/hList9"/>
    <dgm:cxn modelId="{97D7A319-68D3-4B1A-892F-1296636537DC}" srcId="{55DC533A-9827-4F29-8E8F-1479291853CC}" destId="{6E742A4F-C05E-4AE7-A922-8005B3F0F780}" srcOrd="1" destOrd="0" parTransId="{38E30121-7769-442E-9E98-1FA68EE94E01}" sibTransId="{68FFB188-50EE-46BA-9146-ADCFE60AC7AB}"/>
    <dgm:cxn modelId="{13E05F1C-5B7D-4C18-AE98-EC8F05CE6223}" srcId="{55DC533A-9827-4F29-8E8F-1479291853CC}" destId="{B01EC65D-BE62-49A2-8C31-D895923487A0}" srcOrd="0" destOrd="0" parTransId="{634D38A7-2333-453D-90E7-AB83DC4203E8}" sibTransId="{6F0AF87F-02AF-4BA7-9EBA-D79105A4C6E2}"/>
    <dgm:cxn modelId="{CC706327-B8EA-416C-B6C1-BCD07E74DE36}" type="presOf" srcId="{6926867E-0166-4601-8913-FEB87F41ACFB}" destId="{63685BFE-258B-4555-9709-18F24DCA7D17}" srcOrd="1" destOrd="0" presId="urn:microsoft.com/office/officeart/2005/8/layout/hList9"/>
    <dgm:cxn modelId="{99EBAD2F-AF91-44BF-BE47-C9D858EC211A}" type="presOf" srcId="{B01EC65D-BE62-49A2-8C31-D895923487A0}" destId="{197C54FF-5470-4E97-87CC-F0BB5E9D9547}" srcOrd="0" destOrd="0" presId="urn:microsoft.com/office/officeart/2005/8/layout/hList9"/>
    <dgm:cxn modelId="{FA80105B-690F-4497-92E9-CFD0E30B62F0}" type="presOf" srcId="{26DB13B4-783F-45B7-A40B-1A1DB6131D9B}" destId="{8E70B166-0875-4E50-B91E-9944195AFE32}" srcOrd="1" destOrd="0" presId="urn:microsoft.com/office/officeart/2005/8/layout/hList9"/>
    <dgm:cxn modelId="{C6ED9E61-D145-4630-89C2-08CDEAE8769A}" type="presOf" srcId="{6926867E-0166-4601-8913-FEB87F41ACFB}" destId="{D24FB544-5369-41CD-BF96-79D8C0EE15EB}" srcOrd="0" destOrd="0" presId="urn:microsoft.com/office/officeart/2005/8/layout/hList9"/>
    <dgm:cxn modelId="{34422F45-40CC-4556-9F28-33B7E8DC8F23}" type="presOf" srcId="{68A1FE77-0114-4F76-941B-D35065D4E49A}" destId="{14668425-7FF2-4B62-AFE4-AAA4C29B265A}" srcOrd="0" destOrd="0" presId="urn:microsoft.com/office/officeart/2005/8/layout/hList9"/>
    <dgm:cxn modelId="{0B4B3148-1CC0-4C70-B7DE-50261207B200}" srcId="{B01EC65D-BE62-49A2-8C31-D895923487A0}" destId="{574215F4-5CD0-4E64-8ABF-DF9B3220B6D3}" srcOrd="1" destOrd="0" parTransId="{EB944718-9D92-4C48-A110-441F6E9D3DE2}" sibTransId="{9FF50EF7-5F64-4D8E-A27C-02400C60AFCA}"/>
    <dgm:cxn modelId="{0FEA1B4A-B054-44BF-95CD-7AFC9BBE1B0D}" srcId="{6E742A4F-C05E-4AE7-A922-8005B3F0F780}" destId="{26DB13B4-783F-45B7-A40B-1A1DB6131D9B}" srcOrd="0" destOrd="0" parTransId="{C98B25F3-AB0E-4B4F-8C75-22EF342D7354}" sibTransId="{D2105410-C7DF-440E-AAE9-B3AEAA4F8C15}"/>
    <dgm:cxn modelId="{B76A224A-220D-4C14-8EAE-093A4DAA2596}" type="presOf" srcId="{574215F4-5CD0-4E64-8ABF-DF9B3220B6D3}" destId="{8DD83F80-6412-42BD-82BD-3CB1D56743BD}" srcOrd="0" destOrd="0" presId="urn:microsoft.com/office/officeart/2005/8/layout/hList9"/>
    <dgm:cxn modelId="{94450297-CE64-4A9D-B6F3-687720DDB976}" type="presOf" srcId="{68A1FE77-0114-4F76-941B-D35065D4E49A}" destId="{E692E352-AC0D-49EE-BEB3-61B4AE7ECFA9}" srcOrd="1" destOrd="0" presId="urn:microsoft.com/office/officeart/2005/8/layout/hList9"/>
    <dgm:cxn modelId="{245B9BBC-DE05-4E10-A15D-741FCE96CAD1}" type="presOf" srcId="{6E742A4F-C05E-4AE7-A922-8005B3F0F780}" destId="{8451A993-7D77-4FD3-A152-3B389AD4BFD3}" srcOrd="0" destOrd="0" presId="urn:microsoft.com/office/officeart/2005/8/layout/hList9"/>
    <dgm:cxn modelId="{DE3E63BD-6032-4751-B1A4-12ED9798E9C6}" srcId="{6E742A4F-C05E-4AE7-A922-8005B3F0F780}" destId="{68A1FE77-0114-4F76-941B-D35065D4E49A}" srcOrd="1" destOrd="0" parTransId="{B3F29250-B34B-45FB-A138-55F93ECEA0C6}" sibTransId="{9FA90D32-3776-475E-9EE3-B1F8AF91E1E8}"/>
    <dgm:cxn modelId="{1E470AC6-B9FF-478E-95FB-105E12DC61A4}" type="presOf" srcId="{26DB13B4-783F-45B7-A40B-1A1DB6131D9B}" destId="{132BBBD1-462D-440F-8057-F03E4938B4E6}" srcOrd="0" destOrd="0" presId="urn:microsoft.com/office/officeart/2005/8/layout/hList9"/>
    <dgm:cxn modelId="{5E4D2ECF-3CF3-4488-97C7-2218556F0EE7}" srcId="{B01EC65D-BE62-49A2-8C31-D895923487A0}" destId="{6926867E-0166-4601-8913-FEB87F41ACFB}" srcOrd="0" destOrd="0" parTransId="{6D6B3C68-4584-4D13-8EB0-7C93FC09FB6D}" sibTransId="{4B99F3C6-F5B1-4140-81D1-B70AD95A2211}"/>
    <dgm:cxn modelId="{6B582BF8-2A73-4C39-82BD-73BD2E42922C}" type="presOf" srcId="{574215F4-5CD0-4E64-8ABF-DF9B3220B6D3}" destId="{D98C6A39-E18A-4300-BE10-1078E2AD808C}" srcOrd="1" destOrd="0" presId="urn:microsoft.com/office/officeart/2005/8/layout/hList9"/>
    <dgm:cxn modelId="{01FDD0E1-14A6-43D6-A181-18BB4FB8B2BF}" type="presParOf" srcId="{6BFB6BB2-2E61-4BB7-A092-DA06593FFEE9}" destId="{033B6D33-6299-4914-BD63-FE218D58BA2F}" srcOrd="0" destOrd="0" presId="urn:microsoft.com/office/officeart/2005/8/layout/hList9"/>
    <dgm:cxn modelId="{46FBF3D6-939D-422C-A1E0-5950ABFB0A2E}" type="presParOf" srcId="{6BFB6BB2-2E61-4BB7-A092-DA06593FFEE9}" destId="{680508E8-3EE1-4386-9ED5-F98627A884E7}" srcOrd="1" destOrd="0" presId="urn:microsoft.com/office/officeart/2005/8/layout/hList9"/>
    <dgm:cxn modelId="{72B15936-14DF-4106-876F-B43671B27259}" type="presParOf" srcId="{680508E8-3EE1-4386-9ED5-F98627A884E7}" destId="{74C71DD2-30DD-4426-8BE9-B661403D89E3}" srcOrd="0" destOrd="0" presId="urn:microsoft.com/office/officeart/2005/8/layout/hList9"/>
    <dgm:cxn modelId="{7A78A432-65F3-4768-AA84-B9B91A38A1A8}" type="presParOf" srcId="{680508E8-3EE1-4386-9ED5-F98627A884E7}" destId="{9D005106-67B0-41CB-9D71-19319D836607}" srcOrd="1" destOrd="0" presId="urn:microsoft.com/office/officeart/2005/8/layout/hList9"/>
    <dgm:cxn modelId="{EFB407CF-1935-49AC-815F-2B7CFA9E2B23}" type="presParOf" srcId="{9D005106-67B0-41CB-9D71-19319D836607}" destId="{D24FB544-5369-41CD-BF96-79D8C0EE15EB}" srcOrd="0" destOrd="0" presId="urn:microsoft.com/office/officeart/2005/8/layout/hList9"/>
    <dgm:cxn modelId="{3BCA7CBF-CDD3-4123-85A2-F93298533C8E}" type="presParOf" srcId="{9D005106-67B0-41CB-9D71-19319D836607}" destId="{63685BFE-258B-4555-9709-18F24DCA7D17}" srcOrd="1" destOrd="0" presId="urn:microsoft.com/office/officeart/2005/8/layout/hList9"/>
    <dgm:cxn modelId="{E85AE2F6-1AEF-4D16-B81B-8C5A026DC038}" type="presParOf" srcId="{680508E8-3EE1-4386-9ED5-F98627A884E7}" destId="{F22A11B5-9BEE-4BC9-B83B-A252F7EA1BA8}" srcOrd="2" destOrd="0" presId="urn:microsoft.com/office/officeart/2005/8/layout/hList9"/>
    <dgm:cxn modelId="{C11AA87E-0E0B-45C4-81B1-EFD56CD2267A}" type="presParOf" srcId="{F22A11B5-9BEE-4BC9-B83B-A252F7EA1BA8}" destId="{8DD83F80-6412-42BD-82BD-3CB1D56743BD}" srcOrd="0" destOrd="0" presId="urn:microsoft.com/office/officeart/2005/8/layout/hList9"/>
    <dgm:cxn modelId="{B4E2835B-FDFD-4899-B8FF-E62F9691538F}" type="presParOf" srcId="{F22A11B5-9BEE-4BC9-B83B-A252F7EA1BA8}" destId="{D98C6A39-E18A-4300-BE10-1078E2AD808C}" srcOrd="1" destOrd="0" presId="urn:microsoft.com/office/officeart/2005/8/layout/hList9"/>
    <dgm:cxn modelId="{B199A55B-422C-48D1-8654-1D74FFC9AEFF}" type="presParOf" srcId="{6BFB6BB2-2E61-4BB7-A092-DA06593FFEE9}" destId="{B1121EFE-9747-45E3-83E2-9167549AE304}" srcOrd="2" destOrd="0" presId="urn:microsoft.com/office/officeart/2005/8/layout/hList9"/>
    <dgm:cxn modelId="{298983AE-6606-4675-A361-8ECF3316DCE1}" type="presParOf" srcId="{6BFB6BB2-2E61-4BB7-A092-DA06593FFEE9}" destId="{197C54FF-5470-4E97-87CC-F0BB5E9D9547}" srcOrd="3" destOrd="0" presId="urn:microsoft.com/office/officeart/2005/8/layout/hList9"/>
    <dgm:cxn modelId="{FAB5B781-9309-4AF8-8629-992E9067F75C}" type="presParOf" srcId="{6BFB6BB2-2E61-4BB7-A092-DA06593FFEE9}" destId="{AEC9C648-366B-4E1C-B77A-8611AF21C79E}" srcOrd="4" destOrd="0" presId="urn:microsoft.com/office/officeart/2005/8/layout/hList9"/>
    <dgm:cxn modelId="{161C7435-F552-44BB-9D08-4BC788C10F7C}" type="presParOf" srcId="{6BFB6BB2-2E61-4BB7-A092-DA06593FFEE9}" destId="{A700E7FC-C25F-4F02-B6DC-2D7E1AB74EF1}" srcOrd="5" destOrd="0" presId="urn:microsoft.com/office/officeart/2005/8/layout/hList9"/>
    <dgm:cxn modelId="{8E34DF17-9B0A-463B-9819-D6586CB574D9}" type="presParOf" srcId="{6BFB6BB2-2E61-4BB7-A092-DA06593FFEE9}" destId="{60692DFE-72D5-470C-B2B3-1728C2DB8B1F}" srcOrd="6" destOrd="0" presId="urn:microsoft.com/office/officeart/2005/8/layout/hList9"/>
    <dgm:cxn modelId="{72768751-0D5A-4EFD-B799-18867687125A}" type="presParOf" srcId="{60692DFE-72D5-470C-B2B3-1728C2DB8B1F}" destId="{13CBECE9-066F-410D-AA9D-573713ED0050}" srcOrd="0" destOrd="0" presId="urn:microsoft.com/office/officeart/2005/8/layout/hList9"/>
    <dgm:cxn modelId="{9E5DAA6C-8E00-414E-BB69-0F0106CA5A1B}" type="presParOf" srcId="{60692DFE-72D5-470C-B2B3-1728C2DB8B1F}" destId="{CC7B4331-21C0-4F62-AADE-8763E181E1B2}" srcOrd="1" destOrd="0" presId="urn:microsoft.com/office/officeart/2005/8/layout/hList9"/>
    <dgm:cxn modelId="{88BFEDE1-421E-4E70-8DE8-460EC11798A0}" type="presParOf" srcId="{CC7B4331-21C0-4F62-AADE-8763E181E1B2}" destId="{132BBBD1-462D-440F-8057-F03E4938B4E6}" srcOrd="0" destOrd="0" presId="urn:microsoft.com/office/officeart/2005/8/layout/hList9"/>
    <dgm:cxn modelId="{02764FEE-24B9-4AB0-BE25-E666D30E8BC4}" type="presParOf" srcId="{CC7B4331-21C0-4F62-AADE-8763E181E1B2}" destId="{8E70B166-0875-4E50-B91E-9944195AFE32}" srcOrd="1" destOrd="0" presId="urn:microsoft.com/office/officeart/2005/8/layout/hList9"/>
    <dgm:cxn modelId="{35535E65-F9EB-45D6-B4F2-5EE3AB2CB852}" type="presParOf" srcId="{60692DFE-72D5-470C-B2B3-1728C2DB8B1F}" destId="{D80BE0CE-2563-4523-A303-13259CBB00EC}" srcOrd="2" destOrd="0" presId="urn:microsoft.com/office/officeart/2005/8/layout/hList9"/>
    <dgm:cxn modelId="{C78A3E5F-C1EC-4760-BA12-6DEC3E5C67D1}" type="presParOf" srcId="{D80BE0CE-2563-4523-A303-13259CBB00EC}" destId="{14668425-7FF2-4B62-AFE4-AAA4C29B265A}" srcOrd="0" destOrd="0" presId="urn:microsoft.com/office/officeart/2005/8/layout/hList9"/>
    <dgm:cxn modelId="{3B8E70E8-BC62-4D47-AFBF-128D84A28A15}" type="presParOf" srcId="{D80BE0CE-2563-4523-A303-13259CBB00EC}" destId="{E692E352-AC0D-49EE-BEB3-61B4AE7ECFA9}" srcOrd="1" destOrd="0" presId="urn:microsoft.com/office/officeart/2005/8/layout/hList9"/>
    <dgm:cxn modelId="{BD40F7C5-248C-44A4-BD8F-EEE4B3863812}" type="presParOf" srcId="{6BFB6BB2-2E61-4BB7-A092-DA06593FFEE9}" destId="{AFC9F1DB-BCE6-4BB6-BD97-AA549AC1C156}" srcOrd="7" destOrd="0" presId="urn:microsoft.com/office/officeart/2005/8/layout/hList9"/>
    <dgm:cxn modelId="{FDB035F2-3899-4702-8B7C-85C30C6C212B}" type="presParOf" srcId="{6BFB6BB2-2E61-4BB7-A092-DA06593FFEE9}" destId="{8451A993-7D77-4FD3-A152-3B389AD4BFD3}"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8DA034F-73A5-4607-90DC-1E14C47A4C07}"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en-US"/>
        </a:p>
      </dgm:t>
    </dgm:pt>
    <dgm:pt modelId="{34275962-3A73-462E-9A4E-701802E6E5DE}">
      <dgm:prSet phldrT="[Text]" custT="1"/>
      <dgm:spPr/>
      <dgm:t>
        <a:bodyPr/>
        <a:lstStyle/>
        <a:p>
          <a:pPr algn="just"/>
          <a:r>
            <a:rPr lang="vi-VN" sz="1600" b="1" dirty="0">
              <a:solidFill>
                <a:schemeClr val="bg1"/>
              </a:solidFill>
              <a:latin typeface="Times New Roman" panose="02020603050405020304" pitchFamily="18" charset="0"/>
              <a:cs typeface="Times New Roman" panose="02020603050405020304" pitchFamily="18" charset="0"/>
            </a:rPr>
            <a:t>Mức giá trị của ngoại tệ tiền mặt, đồng Việt Nam tiền mặt, kim khí quý, đá quý, công cụ chuyển nhượng phải khai báo hải quan cửa khẩu khi cá nhân xuất cảnh, nhập cảnh và giấy tờ xuất trình cho hải quan cửa khẩu khi cá nhân xuất cảnh mang theo ngoại tệ tiền mặt, đồng Việt Nam tiền mặt, kim khí quý, đá quý phải khai báo hải quan</a:t>
          </a:r>
          <a:endParaRPr lang="en-US" sz="1600" b="1" dirty="0">
            <a:solidFill>
              <a:schemeClr val="bg1"/>
            </a:solidFill>
            <a:latin typeface="Times New Roman" panose="02020603050405020304" pitchFamily="18" charset="0"/>
            <a:cs typeface="Times New Roman" panose="02020603050405020304" pitchFamily="18" charset="0"/>
          </a:endParaRPr>
        </a:p>
        <a:p>
          <a:pPr algn="ctr"/>
          <a:r>
            <a:rPr lang="en-US" sz="1600" b="1" dirty="0">
              <a:solidFill>
                <a:schemeClr val="bg1"/>
              </a:solidFill>
              <a:latin typeface="Times New Roman" panose="02020603050405020304" pitchFamily="18" charset="0"/>
              <a:cs typeface="Times New Roman" panose="02020603050405020304" pitchFamily="18" charset="0"/>
            </a:rPr>
            <a:t>(</a:t>
          </a:r>
          <a:r>
            <a:rPr lang="vi-VN" sz="1600" b="1" dirty="0">
              <a:solidFill>
                <a:schemeClr val="bg1"/>
              </a:solidFill>
              <a:latin typeface="Times New Roman" panose="02020603050405020304" pitchFamily="18" charset="0"/>
              <a:cs typeface="Times New Roman" panose="02020603050405020304" pitchFamily="18" charset="0"/>
            </a:rPr>
            <a:t>Điều 11</a:t>
          </a:r>
          <a:r>
            <a:rPr lang="en-US" sz="1600" b="1" dirty="0">
              <a:solidFill>
                <a:schemeClr val="bg1"/>
              </a:solidFill>
              <a:latin typeface="Times New Roman" panose="02020603050405020304" pitchFamily="18" charset="0"/>
              <a:cs typeface="Times New Roman" panose="02020603050405020304" pitchFamily="18" charset="0"/>
            </a:rPr>
            <a:t>)</a:t>
          </a:r>
          <a:endParaRPr lang="en-US" sz="1600" dirty="0"/>
        </a:p>
      </dgm:t>
    </dgm:pt>
    <dgm:pt modelId="{633499C9-41DC-4A0C-80F6-1487F76FB6AC}" type="parTrans" cxnId="{24E4F4D8-862D-4344-82AB-DB0924477EFE}">
      <dgm:prSet/>
      <dgm:spPr/>
      <dgm:t>
        <a:bodyPr/>
        <a:lstStyle/>
        <a:p>
          <a:endParaRPr lang="en-US"/>
        </a:p>
      </dgm:t>
    </dgm:pt>
    <dgm:pt modelId="{3D40CEEE-F80F-4D24-ADC6-48700B8C2C5A}" type="sibTrans" cxnId="{24E4F4D8-862D-4344-82AB-DB0924477EFE}">
      <dgm:prSet/>
      <dgm:spPr/>
      <dgm:t>
        <a:bodyPr/>
        <a:lstStyle/>
        <a:p>
          <a:endParaRPr lang="en-US"/>
        </a:p>
      </dgm:t>
    </dgm:pt>
    <dgm:pt modelId="{4FC3D0B9-32EF-4E49-BCC5-C00D0F22B821}" type="pres">
      <dgm:prSet presAssocID="{C8DA034F-73A5-4607-90DC-1E14C47A4C07}" presName="Name0" presStyleCnt="0">
        <dgm:presLayoutVars>
          <dgm:chMax/>
          <dgm:chPref/>
          <dgm:dir/>
        </dgm:presLayoutVars>
      </dgm:prSet>
      <dgm:spPr/>
    </dgm:pt>
    <dgm:pt modelId="{7418B75B-ACB0-4DB4-9C34-E1EB1B65CE55}" type="pres">
      <dgm:prSet presAssocID="{34275962-3A73-462E-9A4E-701802E6E5DE}" presName="composite" presStyleCnt="0">
        <dgm:presLayoutVars>
          <dgm:chMax/>
          <dgm:chPref/>
        </dgm:presLayoutVars>
      </dgm:prSet>
      <dgm:spPr/>
    </dgm:pt>
    <dgm:pt modelId="{D3E59C77-ED81-4EDA-ABF4-85EE7F04D02B}" type="pres">
      <dgm:prSet presAssocID="{34275962-3A73-462E-9A4E-701802E6E5DE}" presName="Image" presStyleLbl="bgImgPlace1" presStyleIdx="0" presStyleCnt="1"/>
      <dgm:spPr>
        <a:blipFill>
          <a:blip xmlns:r="http://schemas.openxmlformats.org/officeDocument/2006/relationships" r:embed="rId1"/>
          <a:srcRect/>
          <a:stretch>
            <a:fillRect t="-6000" b="-6000"/>
          </a:stretch>
        </a:blipFill>
      </dgm:spPr>
    </dgm:pt>
    <dgm:pt modelId="{4BB2E781-F92A-4E09-9E5D-6731C65F3517}" type="pres">
      <dgm:prSet presAssocID="{34275962-3A73-462E-9A4E-701802E6E5DE}" presName="ParentText" presStyleLbl="revTx" presStyleIdx="0" presStyleCnt="1" custScaleX="116879" custScaleY="126085" custLinFactNeighborX="-4780" custLinFactNeighborY="-2477">
        <dgm:presLayoutVars>
          <dgm:chMax val="0"/>
          <dgm:chPref val="0"/>
          <dgm:bulletEnabled val="1"/>
        </dgm:presLayoutVars>
      </dgm:prSet>
      <dgm:spPr>
        <a:prstGeom prst="flowChartPunchedTape">
          <a:avLst/>
        </a:prstGeom>
      </dgm:spPr>
    </dgm:pt>
    <dgm:pt modelId="{E980C41B-AF7F-4C82-998F-05264005A0BE}" type="pres">
      <dgm:prSet presAssocID="{34275962-3A73-462E-9A4E-701802E6E5DE}" presName="tlFrame" presStyleLbl="node1" presStyleIdx="0" presStyleCnt="4" custScaleX="186117" custScaleY="133342" custLinFactNeighborX="-45868" custLinFactNeighborY="-42672"/>
      <dgm:spPr/>
    </dgm:pt>
    <dgm:pt modelId="{1A2A914E-4BB2-4BCD-80AD-CB0AA9639D86}" type="pres">
      <dgm:prSet presAssocID="{34275962-3A73-462E-9A4E-701802E6E5DE}" presName="trFrame" presStyleLbl="node1" presStyleIdx="1" presStyleCnt="4" custScaleX="147090" custScaleY="144804" custLinFactNeighborX="7008" custLinFactNeighborY="-31845"/>
      <dgm:spPr/>
    </dgm:pt>
    <dgm:pt modelId="{46711993-E2A3-45DD-8358-3E90B5AC2113}" type="pres">
      <dgm:prSet presAssocID="{34275962-3A73-462E-9A4E-701802E6E5DE}" presName="blFrame" presStyleLbl="node1" presStyleIdx="2" presStyleCnt="4" custScaleX="153219" custScaleY="156085" custLinFactNeighborX="-54841" custLinFactNeighborY="5060"/>
      <dgm:spPr/>
    </dgm:pt>
    <dgm:pt modelId="{F545E019-2E2D-4E75-B18B-872370F46E10}" type="pres">
      <dgm:prSet presAssocID="{34275962-3A73-462E-9A4E-701802E6E5DE}" presName="brFrame" presStyleLbl="node1" presStyleIdx="3" presStyleCnt="4" custScaleX="144020" custScaleY="170314"/>
      <dgm:spPr/>
    </dgm:pt>
  </dgm:ptLst>
  <dgm:cxnLst>
    <dgm:cxn modelId="{E6329E92-CB40-42BE-BBC2-6B6DAFBDD76E}" type="presOf" srcId="{34275962-3A73-462E-9A4E-701802E6E5DE}" destId="{4BB2E781-F92A-4E09-9E5D-6731C65F3517}" srcOrd="0" destOrd="0" presId="urn:microsoft.com/office/officeart/2009/3/layout/FramedTextPicture"/>
    <dgm:cxn modelId="{8E1F9BD8-6CCB-4C11-B8D0-92963BDA4149}" type="presOf" srcId="{C8DA034F-73A5-4607-90DC-1E14C47A4C07}" destId="{4FC3D0B9-32EF-4E49-BCC5-C00D0F22B821}" srcOrd="0" destOrd="0" presId="urn:microsoft.com/office/officeart/2009/3/layout/FramedTextPicture"/>
    <dgm:cxn modelId="{24E4F4D8-862D-4344-82AB-DB0924477EFE}" srcId="{C8DA034F-73A5-4607-90DC-1E14C47A4C07}" destId="{34275962-3A73-462E-9A4E-701802E6E5DE}" srcOrd="0" destOrd="0" parTransId="{633499C9-41DC-4A0C-80F6-1487F76FB6AC}" sibTransId="{3D40CEEE-F80F-4D24-ADC6-48700B8C2C5A}"/>
    <dgm:cxn modelId="{ACCF50C4-FF45-4001-96B9-958E6B9501A7}" type="presParOf" srcId="{4FC3D0B9-32EF-4E49-BCC5-C00D0F22B821}" destId="{7418B75B-ACB0-4DB4-9C34-E1EB1B65CE55}" srcOrd="0" destOrd="0" presId="urn:microsoft.com/office/officeart/2009/3/layout/FramedTextPicture"/>
    <dgm:cxn modelId="{06CAC6D6-821A-4642-A86C-6A8475A93E72}" type="presParOf" srcId="{7418B75B-ACB0-4DB4-9C34-E1EB1B65CE55}" destId="{D3E59C77-ED81-4EDA-ABF4-85EE7F04D02B}" srcOrd="0" destOrd="0" presId="urn:microsoft.com/office/officeart/2009/3/layout/FramedTextPicture"/>
    <dgm:cxn modelId="{EF529321-B372-42EC-A0B9-33DAE1A8DEAE}" type="presParOf" srcId="{7418B75B-ACB0-4DB4-9C34-E1EB1B65CE55}" destId="{4BB2E781-F92A-4E09-9E5D-6731C65F3517}" srcOrd="1" destOrd="0" presId="urn:microsoft.com/office/officeart/2009/3/layout/FramedTextPicture"/>
    <dgm:cxn modelId="{4BCBAA6E-3EE5-4894-ACB1-5CC9402E93C4}" type="presParOf" srcId="{7418B75B-ACB0-4DB4-9C34-E1EB1B65CE55}" destId="{E980C41B-AF7F-4C82-998F-05264005A0BE}" srcOrd="2" destOrd="0" presId="urn:microsoft.com/office/officeart/2009/3/layout/FramedTextPicture"/>
    <dgm:cxn modelId="{CB9AAF90-06C2-4828-B614-EE6EE9F6ECC1}" type="presParOf" srcId="{7418B75B-ACB0-4DB4-9C34-E1EB1B65CE55}" destId="{1A2A914E-4BB2-4BCD-80AD-CB0AA9639D86}" srcOrd="3" destOrd="0" presId="urn:microsoft.com/office/officeart/2009/3/layout/FramedTextPicture"/>
    <dgm:cxn modelId="{E54B441C-E718-484C-9E8A-893886938F92}" type="presParOf" srcId="{7418B75B-ACB0-4DB4-9C34-E1EB1B65CE55}" destId="{46711993-E2A3-45DD-8358-3E90B5AC2113}" srcOrd="4" destOrd="0" presId="urn:microsoft.com/office/officeart/2009/3/layout/FramedTextPicture"/>
    <dgm:cxn modelId="{06819A5F-31C7-4002-B8A2-19F340DA7DD3}" type="presParOf" srcId="{7418B75B-ACB0-4DB4-9C34-E1EB1B65CE55}" destId="{F545E019-2E2D-4E75-B18B-872370F46E10}"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41FD1-E983-43D4-B49C-ACC4EA38C3B4}">
      <dsp:nvSpPr>
        <dsp:cNvPr id="0" name=""/>
        <dsp:cNvSpPr/>
      </dsp:nvSpPr>
      <dsp:spPr>
        <a:xfrm>
          <a:off x="1723" y="309383"/>
          <a:ext cx="3351988" cy="9779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err="1">
              <a:latin typeface="Times New Roman" panose="02020603050405020304" pitchFamily="18" charset="0"/>
              <a:cs typeface="Times New Roman" panose="02020603050405020304" pitchFamily="18" charset="0"/>
            </a:rPr>
            <a:t>Thời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hạn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gửi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các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quy</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định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của</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pháp</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luật</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về</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phòng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chống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rửa</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tiền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chính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sách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quy</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trình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quản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lý</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rủi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ro</a:t>
          </a:r>
          <a:r>
            <a:rPr lang="en-US" sz="1700" kern="1200" dirty="0">
              <a:latin typeface="Times New Roman" panose="02020603050405020304" pitchFamily="18" charset="0"/>
              <a:cs typeface="Times New Roman" panose="02020603050405020304" pitchFamily="18" charset="0"/>
            </a:rPr>
            <a:t> </a:t>
          </a:r>
        </a:p>
      </dsp:txBody>
      <dsp:txXfrm>
        <a:off x="30366" y="338026"/>
        <a:ext cx="3294702" cy="920643"/>
      </dsp:txXfrm>
    </dsp:sp>
    <dsp:sp modelId="{B1055B6F-7557-4945-B1C6-291861E4DC7D}">
      <dsp:nvSpPr>
        <dsp:cNvPr id="0" name=""/>
        <dsp:cNvSpPr/>
      </dsp:nvSpPr>
      <dsp:spPr>
        <a:xfrm>
          <a:off x="336921" y="1287312"/>
          <a:ext cx="335198" cy="733446"/>
        </a:xfrm>
        <a:custGeom>
          <a:avLst/>
          <a:gdLst/>
          <a:ahLst/>
          <a:cxnLst/>
          <a:rect l="0" t="0" r="0" b="0"/>
          <a:pathLst>
            <a:path>
              <a:moveTo>
                <a:pt x="0" y="0"/>
              </a:moveTo>
              <a:lnTo>
                <a:pt x="0" y="733446"/>
              </a:lnTo>
              <a:lnTo>
                <a:pt x="335198" y="7334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030B36-5DAF-4E3C-8081-54B0761C882D}">
      <dsp:nvSpPr>
        <dsp:cNvPr id="0" name=""/>
        <dsp:cNvSpPr/>
      </dsp:nvSpPr>
      <dsp:spPr>
        <a:xfrm>
          <a:off x="672120" y="1531794"/>
          <a:ext cx="3579517" cy="9779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09/2023/TT-NHNN:</a:t>
          </a: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Trong </a:t>
          </a:r>
          <a:r>
            <a:rPr lang="en-US" sz="1100" b="0" i="0" kern="1200" dirty="0" err="1">
              <a:latin typeface="Times New Roman" panose="02020603050405020304" pitchFamily="18" charset="0"/>
              <a:cs typeface="Times New Roman" panose="02020603050405020304" pitchFamily="18" charset="0"/>
            </a:rPr>
            <a:t>thời</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hạn</a:t>
          </a:r>
          <a:r>
            <a:rPr lang="en-US" sz="1100" b="0" i="0" kern="1200" dirty="0">
              <a:latin typeface="Times New Roman" panose="02020603050405020304" pitchFamily="18" charset="0"/>
              <a:cs typeface="Times New Roman" panose="02020603050405020304" pitchFamily="18" charset="0"/>
            </a:rPr>
            <a:t> </a:t>
          </a:r>
          <a:r>
            <a:rPr lang="en-US" sz="1100" b="1" i="0" kern="1200" dirty="0">
              <a:latin typeface="Times New Roman" panose="02020603050405020304" pitchFamily="18" charset="0"/>
              <a:cs typeface="Times New Roman" panose="02020603050405020304" pitchFamily="18" charset="0"/>
            </a:rPr>
            <a:t>30 </a:t>
          </a:r>
          <a:r>
            <a:rPr lang="en-US" sz="1100" b="1" i="0" kern="1200" dirty="0" err="1">
              <a:latin typeface="Times New Roman" panose="02020603050405020304" pitchFamily="18" charset="0"/>
              <a:cs typeface="Times New Roman" panose="02020603050405020304" pitchFamily="18" charset="0"/>
            </a:rPr>
            <a:t>ngày</a:t>
          </a:r>
          <a:r>
            <a:rPr lang="en-US" sz="1100" b="1"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kể</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từ</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ngày</a:t>
          </a:r>
          <a:r>
            <a:rPr lang="en-US" sz="1100" b="0" i="0" kern="1200" dirty="0">
              <a:latin typeface="Times New Roman" panose="02020603050405020304" pitchFamily="18" charset="0"/>
              <a:cs typeface="Times New Roman" panose="02020603050405020304" pitchFamily="18" charset="0"/>
            </a:rPr>
            <a:t> ban </a:t>
          </a:r>
          <a:r>
            <a:rPr lang="en-US" sz="1100" b="0" i="0" kern="1200" dirty="0" err="1">
              <a:latin typeface="Times New Roman" panose="02020603050405020304" pitchFamily="18" charset="0"/>
              <a:cs typeface="Times New Roman" panose="02020603050405020304" pitchFamily="18" charset="0"/>
            </a:rPr>
            <a:t>hành</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hoặc</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sửa</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đổi</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bổ</a:t>
          </a:r>
          <a:r>
            <a:rPr lang="en-US" sz="1100" b="0" i="0" kern="1200" dirty="0">
              <a:latin typeface="Times New Roman" panose="02020603050405020304" pitchFamily="18" charset="0"/>
              <a:cs typeface="Times New Roman" panose="02020603050405020304" pitchFamily="18" charset="0"/>
            </a:rPr>
            <a:t> sung, </a:t>
          </a:r>
          <a:r>
            <a:rPr lang="en-US" sz="1100" b="0" i="0" kern="1200" dirty="0" err="1">
              <a:latin typeface="Times New Roman" panose="02020603050405020304" pitchFamily="18" charset="0"/>
              <a:cs typeface="Times New Roman" panose="02020603050405020304" pitchFamily="18" charset="0"/>
            </a:rPr>
            <a:t>thay</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thế</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quy</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định</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nội</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bộ</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về</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phòng</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chống</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rửa</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tiền</a:t>
          </a:r>
          <a:endParaRPr lang="en-US" sz="1100" kern="1200" dirty="0">
            <a:latin typeface="Times New Roman" panose="02020603050405020304" pitchFamily="18" charset="0"/>
            <a:cs typeface="Times New Roman" panose="02020603050405020304" pitchFamily="18" charset="0"/>
          </a:endParaRPr>
        </a:p>
        <a:p>
          <a:pPr marL="0" lvl="0" indent="0" algn="ctr" defTabSz="488950">
            <a:lnSpc>
              <a:spcPct val="90000"/>
            </a:lnSpc>
            <a:spcBef>
              <a:spcPct val="0"/>
            </a:spcBef>
            <a:spcAft>
              <a:spcPct val="35000"/>
            </a:spcAft>
            <a:buNone/>
          </a:pPr>
          <a:endParaRPr lang="en-US" sz="1100" kern="1200" dirty="0">
            <a:latin typeface="Times New Roman" panose="02020603050405020304" pitchFamily="18" charset="0"/>
            <a:cs typeface="Times New Roman" panose="02020603050405020304" pitchFamily="18" charset="0"/>
          </a:endParaRPr>
        </a:p>
      </dsp:txBody>
      <dsp:txXfrm>
        <a:off x="700763" y="1560437"/>
        <a:ext cx="3522231" cy="920643"/>
      </dsp:txXfrm>
    </dsp:sp>
    <dsp:sp modelId="{DB4FC3A3-EFE8-4AF5-ADEE-069B7FEDB5DC}">
      <dsp:nvSpPr>
        <dsp:cNvPr id="0" name=""/>
        <dsp:cNvSpPr/>
      </dsp:nvSpPr>
      <dsp:spPr>
        <a:xfrm>
          <a:off x="336921" y="1287312"/>
          <a:ext cx="335198" cy="1955858"/>
        </a:xfrm>
        <a:custGeom>
          <a:avLst/>
          <a:gdLst/>
          <a:ahLst/>
          <a:cxnLst/>
          <a:rect l="0" t="0" r="0" b="0"/>
          <a:pathLst>
            <a:path>
              <a:moveTo>
                <a:pt x="0" y="0"/>
              </a:moveTo>
              <a:lnTo>
                <a:pt x="0" y="1955858"/>
              </a:lnTo>
              <a:lnTo>
                <a:pt x="335198" y="19558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32A3ED-3B9D-4C73-906F-9AFBB59F420A}">
      <dsp:nvSpPr>
        <dsp:cNvPr id="0" name=""/>
        <dsp:cNvSpPr/>
      </dsp:nvSpPr>
      <dsp:spPr>
        <a:xfrm>
          <a:off x="672120" y="2754206"/>
          <a:ext cx="3531982" cy="9779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27/2025/TT-NHNN</a:t>
          </a: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Trong </a:t>
          </a:r>
          <a:r>
            <a:rPr lang="en-US" sz="1100" b="0" i="0" kern="1200" dirty="0" err="1">
              <a:latin typeface="Times New Roman" panose="02020603050405020304" pitchFamily="18" charset="0"/>
              <a:cs typeface="Times New Roman" panose="02020603050405020304" pitchFamily="18" charset="0"/>
            </a:rPr>
            <a:t>thời</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hạn</a:t>
          </a:r>
          <a:r>
            <a:rPr lang="en-US" sz="1100" b="0" i="0" kern="1200" dirty="0">
              <a:latin typeface="Times New Roman" panose="02020603050405020304" pitchFamily="18" charset="0"/>
              <a:cs typeface="Times New Roman" panose="02020603050405020304" pitchFamily="18" charset="0"/>
            </a:rPr>
            <a:t> </a:t>
          </a:r>
          <a:r>
            <a:rPr lang="en-US" sz="1100" b="1" i="0" kern="1200" dirty="0">
              <a:latin typeface="Times New Roman" panose="02020603050405020304" pitchFamily="18" charset="0"/>
              <a:cs typeface="Times New Roman" panose="02020603050405020304" pitchFamily="18" charset="0"/>
            </a:rPr>
            <a:t>10 </a:t>
          </a:r>
          <a:r>
            <a:rPr lang="en-US" sz="1100" b="1" i="0" kern="1200" dirty="0" err="1">
              <a:latin typeface="Times New Roman" panose="02020603050405020304" pitchFamily="18" charset="0"/>
              <a:cs typeface="Times New Roman" panose="02020603050405020304" pitchFamily="18" charset="0"/>
            </a:rPr>
            <a:t>ngày</a:t>
          </a:r>
          <a:r>
            <a:rPr lang="en-US" sz="1100" b="1"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kể</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từ</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ngày</a:t>
          </a:r>
          <a:r>
            <a:rPr lang="en-US" sz="1100" b="0" i="0" kern="1200" dirty="0">
              <a:latin typeface="Times New Roman" panose="02020603050405020304" pitchFamily="18" charset="0"/>
              <a:cs typeface="Times New Roman" panose="02020603050405020304" pitchFamily="18" charset="0"/>
            </a:rPr>
            <a:t> ban </a:t>
          </a:r>
          <a:r>
            <a:rPr lang="en-US" sz="1100" b="0" i="0" kern="1200" dirty="0" err="1">
              <a:latin typeface="Times New Roman" panose="02020603050405020304" pitchFamily="18" charset="0"/>
              <a:cs typeface="Times New Roman" panose="02020603050405020304" pitchFamily="18" charset="0"/>
            </a:rPr>
            <a:t>hành</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sửa</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đổi</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bổ</a:t>
          </a:r>
          <a:r>
            <a:rPr lang="en-US" sz="1100" b="0" i="0" kern="1200" dirty="0">
              <a:latin typeface="Times New Roman" panose="02020603050405020304" pitchFamily="18" charset="0"/>
              <a:cs typeface="Times New Roman" panose="02020603050405020304" pitchFamily="18" charset="0"/>
            </a:rPr>
            <a:t> sung, </a:t>
          </a:r>
          <a:r>
            <a:rPr lang="en-US" sz="1100" b="0" i="0" kern="1200" dirty="0" err="1">
              <a:latin typeface="Times New Roman" panose="02020603050405020304" pitchFamily="18" charset="0"/>
              <a:cs typeface="Times New Roman" panose="02020603050405020304" pitchFamily="18" charset="0"/>
            </a:rPr>
            <a:t>thay</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thế</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quy</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định</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nội</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bộ</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về</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phòng</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chống</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rửa</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tiền</a:t>
          </a:r>
          <a:endParaRPr lang="en-US" sz="1100" kern="1200" dirty="0">
            <a:latin typeface="Times New Roman" panose="02020603050405020304" pitchFamily="18" charset="0"/>
            <a:cs typeface="Times New Roman" panose="02020603050405020304" pitchFamily="18" charset="0"/>
          </a:endParaRPr>
        </a:p>
      </dsp:txBody>
      <dsp:txXfrm>
        <a:off x="700763" y="2782849"/>
        <a:ext cx="3474696" cy="920643"/>
      </dsp:txXfrm>
    </dsp:sp>
    <dsp:sp modelId="{7ACEED8F-FC2C-4F71-9FEB-4202A26C251B}">
      <dsp:nvSpPr>
        <dsp:cNvPr id="0" name=""/>
        <dsp:cNvSpPr/>
      </dsp:nvSpPr>
      <dsp:spPr>
        <a:xfrm>
          <a:off x="4017772" y="309383"/>
          <a:ext cx="3614152" cy="9779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err="1">
              <a:latin typeface="Times New Roman" panose="02020603050405020304" pitchFamily="18" charset="0"/>
              <a:cs typeface="Times New Roman" panose="02020603050405020304" pitchFamily="18" charset="0"/>
            </a:rPr>
            <a:t>Cơ</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quan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quản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lý</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nhà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nước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tiếp</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nhận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quy</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định</a:t>
          </a:r>
          <a:endParaRPr lang="en-US" sz="1700" kern="1200" dirty="0">
            <a:latin typeface="Times New Roman" panose="02020603050405020304" pitchFamily="18" charset="0"/>
            <a:cs typeface="Times New Roman" panose="02020603050405020304" pitchFamily="18" charset="0"/>
          </a:endParaRPr>
        </a:p>
      </dsp:txBody>
      <dsp:txXfrm>
        <a:off x="4046415" y="338026"/>
        <a:ext cx="3556866" cy="920643"/>
      </dsp:txXfrm>
    </dsp:sp>
    <dsp:sp modelId="{0FFD3B82-B50A-42F6-8458-1CBE1147052C}">
      <dsp:nvSpPr>
        <dsp:cNvPr id="0" name=""/>
        <dsp:cNvSpPr/>
      </dsp:nvSpPr>
      <dsp:spPr>
        <a:xfrm>
          <a:off x="4379188" y="1287312"/>
          <a:ext cx="361415" cy="733446"/>
        </a:xfrm>
        <a:custGeom>
          <a:avLst/>
          <a:gdLst/>
          <a:ahLst/>
          <a:cxnLst/>
          <a:rect l="0" t="0" r="0" b="0"/>
          <a:pathLst>
            <a:path>
              <a:moveTo>
                <a:pt x="0" y="0"/>
              </a:moveTo>
              <a:lnTo>
                <a:pt x="0" y="733446"/>
              </a:lnTo>
              <a:lnTo>
                <a:pt x="361415" y="7334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D29F55-A96C-4716-8C0C-0FE45E8D9494}">
      <dsp:nvSpPr>
        <dsp:cNvPr id="0" name=""/>
        <dsp:cNvSpPr/>
      </dsp:nvSpPr>
      <dsp:spPr>
        <a:xfrm>
          <a:off x="4740603" y="1531794"/>
          <a:ext cx="3965494" cy="9779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09/2023/TT-NHNN:</a:t>
          </a:r>
        </a:p>
        <a:p>
          <a:pPr marL="0" lvl="0" indent="0" algn="ctr" defTabSz="488950">
            <a:lnSpc>
              <a:spcPct val="90000"/>
            </a:lnSpc>
            <a:spcBef>
              <a:spcPct val="0"/>
            </a:spcBef>
            <a:spcAft>
              <a:spcPct val="35000"/>
            </a:spcAft>
            <a:buNone/>
          </a:pPr>
          <a:r>
            <a:rPr lang="vi-VN" sz="1100" b="0" i="0" kern="120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sz="1100" kern="1200" dirty="0">
            <a:latin typeface="Times New Roman" panose="02020603050405020304" pitchFamily="18" charset="0"/>
            <a:cs typeface="Times New Roman" panose="02020603050405020304" pitchFamily="18" charset="0"/>
          </a:endParaRPr>
        </a:p>
      </dsp:txBody>
      <dsp:txXfrm>
        <a:off x="4769246" y="1560437"/>
        <a:ext cx="3908208" cy="920643"/>
      </dsp:txXfrm>
    </dsp:sp>
    <dsp:sp modelId="{A76E985C-75A8-43E7-853F-69114CC9B7E4}">
      <dsp:nvSpPr>
        <dsp:cNvPr id="0" name=""/>
        <dsp:cNvSpPr/>
      </dsp:nvSpPr>
      <dsp:spPr>
        <a:xfrm>
          <a:off x="4379188" y="1287312"/>
          <a:ext cx="354405" cy="1978174"/>
        </a:xfrm>
        <a:custGeom>
          <a:avLst/>
          <a:gdLst/>
          <a:ahLst/>
          <a:cxnLst/>
          <a:rect l="0" t="0" r="0" b="0"/>
          <a:pathLst>
            <a:path>
              <a:moveTo>
                <a:pt x="0" y="0"/>
              </a:moveTo>
              <a:lnTo>
                <a:pt x="0" y="1978174"/>
              </a:lnTo>
              <a:lnTo>
                <a:pt x="354405" y="19781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3FF08F-9004-4822-8A31-A77E22AFC064}">
      <dsp:nvSpPr>
        <dsp:cNvPr id="0" name=""/>
        <dsp:cNvSpPr/>
      </dsp:nvSpPr>
      <dsp:spPr>
        <a:xfrm>
          <a:off x="4733593" y="2776522"/>
          <a:ext cx="3952664" cy="9779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27/2025/TT-NHNN</a:t>
          </a: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sz="1100" b="0" i="0" kern="1200" dirty="0">
            <a:latin typeface="Times New Roman" panose="02020603050405020304" pitchFamily="18" charset="0"/>
            <a:cs typeface="Times New Roman" panose="02020603050405020304" pitchFamily="18" charset="0"/>
          </a:endParaRP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sz="1100" kern="1200" dirty="0">
            <a:latin typeface="Times New Roman" panose="02020603050405020304" pitchFamily="18" charset="0"/>
            <a:cs typeface="Times New Roman" panose="02020603050405020304" pitchFamily="18" charset="0"/>
          </a:endParaRPr>
        </a:p>
      </dsp:txBody>
      <dsp:txXfrm>
        <a:off x="4762236" y="2805165"/>
        <a:ext cx="3895378" cy="92064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8E0A03-F27D-4A33-B75B-F107D308CC88}">
      <dsp:nvSpPr>
        <dsp:cNvPr id="0" name=""/>
        <dsp:cNvSpPr/>
      </dsp:nvSpPr>
      <dsp:spPr>
        <a:xfrm>
          <a:off x="537379" y="0"/>
          <a:ext cx="6334420" cy="3959013"/>
        </a:xfrm>
        <a:prstGeom prst="swooshArrow">
          <a:avLst>
            <a:gd name="adj1" fmla="val 25000"/>
            <a:gd name="adj2" fmla="val 25000"/>
          </a:avLst>
        </a:prstGeom>
        <a:solidFill>
          <a:schemeClr val="accent1">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50E5AD80-213D-4962-B67E-60AF4909ED53}">
      <dsp:nvSpPr>
        <dsp:cNvPr id="0" name=""/>
        <dsp:cNvSpPr/>
      </dsp:nvSpPr>
      <dsp:spPr>
        <a:xfrm>
          <a:off x="1341851" y="2732510"/>
          <a:ext cx="164694" cy="164694"/>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705391B-5697-494B-92CC-D1EAE2FE10AB}">
      <dsp:nvSpPr>
        <dsp:cNvPr id="0" name=""/>
        <dsp:cNvSpPr/>
      </dsp:nvSpPr>
      <dsp:spPr>
        <a:xfrm>
          <a:off x="1424198" y="2814858"/>
          <a:ext cx="1475920" cy="1144154"/>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87268" tIns="0" rIns="0" bIns="0" numCol="1" spcCol="1270" anchor="t" anchorCtr="0">
          <a:noAutofit/>
        </a:bodyPr>
        <a:lstStyle/>
        <a:p>
          <a:pPr marL="0" lvl="0" indent="0" algn="l" defTabSz="622300">
            <a:lnSpc>
              <a:spcPct val="90000"/>
            </a:lnSpc>
            <a:spcBef>
              <a:spcPct val="0"/>
            </a:spcBef>
            <a:spcAft>
              <a:spcPct val="35000"/>
            </a:spcAft>
            <a:buNone/>
          </a:pPr>
          <a:endParaRPr lang="en-US" sz="1400" kern="1200" dirty="0">
            <a:solidFill>
              <a:schemeClr val="bg1"/>
            </a:solidFill>
            <a:latin typeface="Times New Roman" panose="02020603050405020304" pitchFamily="18" charset="0"/>
            <a:cs typeface="Times New Roman" panose="02020603050405020304" pitchFamily="18" charset="0"/>
          </a:endParaRPr>
        </a:p>
        <a:p>
          <a:pPr marL="0" lvl="0" indent="0" algn="l" defTabSz="622300">
            <a:lnSpc>
              <a:spcPct val="90000"/>
            </a:lnSpc>
            <a:spcBef>
              <a:spcPct val="0"/>
            </a:spcBef>
            <a:spcAft>
              <a:spcPct val="35000"/>
            </a:spcAft>
            <a:buNone/>
          </a:pPr>
          <a:r>
            <a:rPr lang="en-US" sz="1400" b="1" kern="1200" dirty="0">
              <a:solidFill>
                <a:schemeClr val="bg1"/>
              </a:solidFill>
              <a:latin typeface="Times New Roman" panose="02020603050405020304" pitchFamily="18" charset="0"/>
              <a:cs typeface="Times New Roman" panose="02020603050405020304" pitchFamily="18" charset="0"/>
            </a:rPr>
            <a:t>15/9/2025</a:t>
          </a:r>
        </a:p>
        <a:p>
          <a:pPr marL="0" lvl="0" indent="0" algn="l" defTabSz="622300">
            <a:lnSpc>
              <a:spcPct val="90000"/>
            </a:lnSpc>
            <a:spcBef>
              <a:spcPct val="0"/>
            </a:spcBef>
            <a:spcAft>
              <a:spcPct val="35000"/>
            </a:spcAft>
            <a:buNone/>
          </a:pPr>
          <a:r>
            <a:rPr lang="en-US" sz="1400" kern="1200" dirty="0" err="1">
              <a:solidFill>
                <a:schemeClr val="bg1"/>
              </a:solidFill>
              <a:latin typeface="Times New Roman" panose="02020603050405020304" pitchFamily="18" charset="0"/>
              <a:cs typeface="Times New Roman" panose="02020603050405020304" pitchFamily="18" charset="0"/>
            </a:rPr>
            <a:t>Thống</a:t>
          </a:r>
          <a:r>
            <a:rPr lang="en-US" sz="1400" kern="1200" dirty="0">
              <a:solidFill>
                <a:schemeClr val="bg1"/>
              </a:solidFill>
              <a:latin typeface="Times New Roman" panose="02020603050405020304" pitchFamily="18" charset="0"/>
              <a:cs typeface="Times New Roman" panose="02020603050405020304" pitchFamily="18" charset="0"/>
            </a:rPr>
            <a:t> </a:t>
          </a:r>
          <a:r>
            <a:rPr lang="en-US" sz="1400" kern="1200" dirty="0" err="1">
              <a:solidFill>
                <a:schemeClr val="bg1"/>
              </a:solidFill>
              <a:latin typeface="Times New Roman" panose="02020603050405020304" pitchFamily="18" charset="0"/>
              <a:cs typeface="Times New Roman" panose="02020603050405020304" pitchFamily="18" charset="0"/>
            </a:rPr>
            <a:t>đốc</a:t>
          </a:r>
          <a:r>
            <a:rPr lang="en-US" sz="1400" kern="1200" dirty="0">
              <a:solidFill>
                <a:schemeClr val="bg1"/>
              </a:solidFill>
              <a:latin typeface="Times New Roman" panose="02020603050405020304" pitchFamily="18" charset="0"/>
              <a:cs typeface="Times New Roman" panose="02020603050405020304" pitchFamily="18" charset="0"/>
            </a:rPr>
            <a:t> NHNN </a:t>
          </a:r>
          <a:r>
            <a:rPr lang="en-US" sz="1400" kern="1200" dirty="0" err="1">
              <a:solidFill>
                <a:schemeClr val="bg1"/>
              </a:solidFill>
              <a:latin typeface="Times New Roman" panose="02020603050405020304" pitchFamily="18" charset="0"/>
              <a:cs typeface="Times New Roman" panose="02020603050405020304" pitchFamily="18" charset="0"/>
            </a:rPr>
            <a:t>ký</a:t>
          </a:r>
          <a:r>
            <a:rPr lang="en-US" sz="1400" kern="1200" dirty="0">
              <a:solidFill>
                <a:schemeClr val="bg1"/>
              </a:solidFill>
              <a:latin typeface="Times New Roman" panose="02020603050405020304" pitchFamily="18" charset="0"/>
              <a:cs typeface="Times New Roman" panose="02020603050405020304" pitchFamily="18" charset="0"/>
            </a:rPr>
            <a:t> ban </a:t>
          </a:r>
          <a:r>
            <a:rPr lang="en-US" sz="1400" kern="1200" dirty="0" err="1">
              <a:solidFill>
                <a:schemeClr val="bg1"/>
              </a:solidFill>
              <a:latin typeface="Times New Roman" panose="02020603050405020304" pitchFamily="18" charset="0"/>
              <a:cs typeface="Times New Roman" panose="02020603050405020304" pitchFamily="18" charset="0"/>
            </a:rPr>
            <a:t>hành</a:t>
          </a:r>
          <a:endParaRPr lang="en-US" sz="1400" kern="1200" dirty="0">
            <a:solidFill>
              <a:schemeClr val="bg1"/>
            </a:solidFill>
            <a:latin typeface="Times New Roman" panose="02020603050405020304" pitchFamily="18" charset="0"/>
            <a:cs typeface="Times New Roman" panose="02020603050405020304" pitchFamily="18" charset="0"/>
          </a:endParaRPr>
        </a:p>
      </dsp:txBody>
      <dsp:txXfrm>
        <a:off x="1424198" y="2814858"/>
        <a:ext cx="1475920" cy="1144154"/>
      </dsp:txXfrm>
    </dsp:sp>
    <dsp:sp modelId="{C47DB42C-1621-429C-97C3-032D986E2354}">
      <dsp:nvSpPr>
        <dsp:cNvPr id="0" name=""/>
        <dsp:cNvSpPr/>
      </dsp:nvSpPr>
      <dsp:spPr>
        <a:xfrm>
          <a:off x="2795600" y="1656451"/>
          <a:ext cx="297717" cy="297717"/>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DABFA16-879D-414B-9BC7-C7BEC596A9BB}">
      <dsp:nvSpPr>
        <dsp:cNvPr id="0" name=""/>
        <dsp:cNvSpPr/>
      </dsp:nvSpPr>
      <dsp:spPr>
        <a:xfrm>
          <a:off x="2967324" y="2392430"/>
          <a:ext cx="1520260" cy="156658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57754" tIns="0" rIns="0" bIns="0" numCol="1" spcCol="1270" anchor="t" anchorCtr="0">
          <a:noAutofit/>
        </a:bodyPr>
        <a:lstStyle/>
        <a:p>
          <a:pPr marL="0" lvl="0" indent="0" algn="l" defTabSz="622300">
            <a:lnSpc>
              <a:spcPct val="90000"/>
            </a:lnSpc>
            <a:spcBef>
              <a:spcPct val="0"/>
            </a:spcBef>
            <a:spcAft>
              <a:spcPct val="35000"/>
            </a:spcAft>
            <a:buNone/>
          </a:pPr>
          <a:r>
            <a:rPr lang="en-US" sz="1400" b="1" kern="1200" dirty="0">
              <a:solidFill>
                <a:schemeClr val="bg1"/>
              </a:solidFill>
              <a:latin typeface="Times New Roman" panose="02020603050405020304" pitchFamily="18" charset="0"/>
              <a:cs typeface="Times New Roman" panose="02020603050405020304" pitchFamily="18" charset="0"/>
            </a:rPr>
            <a:t>01/11/2025</a:t>
          </a:r>
        </a:p>
        <a:p>
          <a:pPr marL="0" lvl="0" indent="0" algn="l" defTabSz="622300">
            <a:lnSpc>
              <a:spcPct val="90000"/>
            </a:lnSpc>
            <a:spcBef>
              <a:spcPct val="0"/>
            </a:spcBef>
            <a:spcAft>
              <a:spcPct val="35000"/>
            </a:spcAft>
            <a:buNone/>
          </a:pPr>
          <a:r>
            <a:rPr lang="vi-VN" sz="1400" b="0" i="0" kern="1200" dirty="0">
              <a:solidFill>
                <a:schemeClr val="bg1"/>
              </a:solidFill>
              <a:latin typeface="Times New Roman" panose="02020603050405020304" pitchFamily="18" charset="0"/>
              <a:cs typeface="Times New Roman" panose="02020603050405020304" pitchFamily="18" charset="0"/>
            </a:rPr>
            <a:t>Thông tư này có hiệu lực thi hành, trừ trường hợp quy định tại khoản 2, khoản 3 Điề</a:t>
          </a:r>
          <a:r>
            <a:rPr lang="en-US" sz="1400" b="0" i="0" kern="1200" dirty="0">
              <a:solidFill>
                <a:schemeClr val="bg1"/>
              </a:solidFill>
              <a:latin typeface="Times New Roman" panose="02020603050405020304" pitchFamily="18" charset="0"/>
              <a:cs typeface="Times New Roman" panose="02020603050405020304" pitchFamily="18" charset="0"/>
            </a:rPr>
            <a:t>u 13</a:t>
          </a:r>
          <a:r>
            <a:rPr lang="vi-VN" sz="1400" b="0" i="0" kern="1200" dirty="0">
              <a:solidFill>
                <a:schemeClr val="bg1"/>
              </a:solidFill>
              <a:latin typeface="Times New Roman" panose="02020603050405020304" pitchFamily="18" charset="0"/>
              <a:cs typeface="Times New Roman" panose="02020603050405020304" pitchFamily="18" charset="0"/>
            </a:rPr>
            <a:t>.</a:t>
          </a:r>
          <a:endParaRPr lang="en-US" sz="1400" kern="1200" dirty="0">
            <a:solidFill>
              <a:schemeClr val="bg1"/>
            </a:solidFill>
            <a:latin typeface="Times New Roman" panose="02020603050405020304" pitchFamily="18" charset="0"/>
            <a:cs typeface="Times New Roman" panose="02020603050405020304" pitchFamily="18" charset="0"/>
          </a:endParaRPr>
        </a:p>
      </dsp:txBody>
      <dsp:txXfrm>
        <a:off x="2967324" y="2392430"/>
        <a:ext cx="1520260" cy="1566582"/>
      </dsp:txXfrm>
    </dsp:sp>
    <dsp:sp modelId="{23CC5C2C-3A14-4632-B29D-88E746942CB1}">
      <dsp:nvSpPr>
        <dsp:cNvPr id="0" name=""/>
        <dsp:cNvSpPr/>
      </dsp:nvSpPr>
      <dsp:spPr>
        <a:xfrm>
          <a:off x="4543900" y="1001630"/>
          <a:ext cx="411737" cy="411737"/>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021A1BDB-33D8-462E-A13C-D1380D87241E}">
      <dsp:nvSpPr>
        <dsp:cNvPr id="0" name=""/>
        <dsp:cNvSpPr/>
      </dsp:nvSpPr>
      <dsp:spPr>
        <a:xfrm>
          <a:off x="4392143" y="1529261"/>
          <a:ext cx="2311800" cy="2429751"/>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18171" tIns="0" rIns="0" bIns="0" numCol="1" spcCol="1270" anchor="t" anchorCtr="0">
          <a:noAutofit/>
        </a:bodyPr>
        <a:lstStyle/>
        <a:p>
          <a:pPr marL="0" lvl="0" indent="0" algn="just" defTabSz="622300">
            <a:lnSpc>
              <a:spcPct val="90000"/>
            </a:lnSpc>
            <a:spcBef>
              <a:spcPct val="0"/>
            </a:spcBef>
            <a:spcAft>
              <a:spcPct val="35000"/>
            </a:spcAft>
            <a:buNone/>
          </a:pPr>
          <a:endParaRPr lang="en-US" sz="1400" b="1" kern="1200" dirty="0">
            <a:solidFill>
              <a:schemeClr val="bg1"/>
            </a:solidFill>
            <a:latin typeface="Times New Roman" panose="02020603050405020304" pitchFamily="18" charset="0"/>
            <a:cs typeface="Times New Roman" panose="02020603050405020304" pitchFamily="18" charset="0"/>
          </a:endParaRPr>
        </a:p>
        <a:p>
          <a:pPr marL="0" lvl="0" indent="0" algn="just" defTabSz="622300">
            <a:lnSpc>
              <a:spcPct val="90000"/>
            </a:lnSpc>
            <a:spcBef>
              <a:spcPct val="0"/>
            </a:spcBef>
            <a:spcAft>
              <a:spcPct val="35000"/>
            </a:spcAft>
            <a:buNone/>
          </a:pPr>
          <a:r>
            <a:rPr lang="en-US" sz="1400" b="1" kern="1200" dirty="0">
              <a:solidFill>
                <a:schemeClr val="bg1"/>
              </a:solidFill>
              <a:latin typeface="Times New Roman" panose="02020603050405020304" pitchFamily="18" charset="0"/>
              <a:cs typeface="Times New Roman" panose="02020603050405020304" pitchFamily="18" charset="0"/>
            </a:rPr>
            <a:t>01/01/2026</a:t>
          </a:r>
        </a:p>
        <a:p>
          <a:pPr marL="0" lvl="0" indent="0" algn="just" defTabSz="622300">
            <a:lnSpc>
              <a:spcPct val="90000"/>
            </a:lnSpc>
            <a:spcBef>
              <a:spcPct val="0"/>
            </a:spcBef>
            <a:spcAft>
              <a:spcPct val="35000"/>
            </a:spcAft>
            <a:buNone/>
          </a:pPr>
          <a:r>
            <a:rPr lang="en-US" sz="1400" b="0" i="0" kern="1200" dirty="0">
              <a:solidFill>
                <a:schemeClr val="bg1"/>
              </a:solidFill>
              <a:latin typeface="Times New Roman" panose="02020603050405020304" pitchFamily="18" charset="0"/>
              <a:cs typeface="Times New Roman" panose="02020603050405020304" pitchFamily="18" charset="0"/>
            </a:rPr>
            <a:t>ĐTBC </a:t>
          </a:r>
          <a:r>
            <a:rPr lang="vi-VN" sz="1400" b="0" i="0" kern="1200" dirty="0">
              <a:solidFill>
                <a:schemeClr val="bg1"/>
              </a:solidFill>
              <a:latin typeface="Times New Roman" panose="02020603050405020304" pitchFamily="18" charset="0"/>
              <a:cs typeface="Times New Roman" panose="02020603050405020304" pitchFamily="18" charset="0"/>
            </a:rPr>
            <a:t>có trách nhiệm hoàn thành việc điều chỉnh, cập nhật quy định nội bộ, quy trình quản lý rủi ro, để bảo đảm tuân thủ đầy đủ các quy định tại Thông tư</a:t>
          </a:r>
          <a:endParaRPr lang="en-US" sz="1400" b="0" i="0" kern="1200" dirty="0">
            <a:solidFill>
              <a:schemeClr val="bg1"/>
            </a:solidFill>
            <a:latin typeface="Times New Roman" panose="02020603050405020304" pitchFamily="18" charset="0"/>
            <a:cs typeface="Times New Roman" panose="02020603050405020304" pitchFamily="18" charset="0"/>
          </a:endParaRPr>
        </a:p>
        <a:p>
          <a:pPr marL="0" lvl="0" indent="0" algn="just" defTabSz="622300">
            <a:lnSpc>
              <a:spcPct val="90000"/>
            </a:lnSpc>
            <a:spcBef>
              <a:spcPct val="0"/>
            </a:spcBef>
            <a:spcAft>
              <a:spcPct val="35000"/>
            </a:spcAft>
            <a:buNone/>
          </a:pPr>
          <a:r>
            <a:rPr lang="vi-VN" sz="1400" b="0" i="0" kern="1200" dirty="0">
              <a:solidFill>
                <a:schemeClr val="bg1"/>
              </a:solidFill>
              <a:latin typeface="Times New Roman" panose="02020603050405020304" pitchFamily="18" charset="0"/>
              <a:cs typeface="Times New Roman" panose="02020603050405020304" pitchFamily="18" charset="0"/>
            </a:rPr>
            <a:t>Quy định tại </a:t>
          </a:r>
          <a:r>
            <a:rPr lang="vi-VN" sz="1400" b="0" i="0" u="none" kern="1200" dirty="0">
              <a:solidFill>
                <a:schemeClr val="bg1"/>
              </a:solidFill>
              <a:latin typeface="Times New Roman" panose="02020603050405020304" pitchFamily="18" charset="0"/>
              <a:cs typeface="Times New Roman" panose="02020603050405020304" pitchFamily="18" charset="0"/>
            </a:rPr>
            <a:t>điểm b khoản 1 Điều 10 Thông tư </a:t>
          </a:r>
          <a:r>
            <a:rPr lang="vi-VN" sz="1400" b="0" i="0" kern="1200" dirty="0">
              <a:solidFill>
                <a:schemeClr val="bg1"/>
              </a:solidFill>
              <a:latin typeface="Times New Roman" panose="02020603050405020304" pitchFamily="18" charset="0"/>
              <a:cs typeface="Times New Roman" panose="02020603050405020304" pitchFamily="18" charset="0"/>
            </a:rPr>
            <a:t>có hiệu lực thi hành</a:t>
          </a:r>
          <a:endParaRPr lang="en-US" sz="1400" kern="1200" dirty="0">
            <a:solidFill>
              <a:schemeClr val="bg1"/>
            </a:solidFill>
            <a:latin typeface="Times New Roman" panose="02020603050405020304" pitchFamily="18" charset="0"/>
            <a:cs typeface="Times New Roman" panose="02020603050405020304" pitchFamily="18" charset="0"/>
          </a:endParaRPr>
        </a:p>
      </dsp:txBody>
      <dsp:txXfrm>
        <a:off x="4392143" y="1529261"/>
        <a:ext cx="2311800" cy="242975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62F5FB-8DA9-4092-B80D-5536A5E94FEB}">
      <dsp:nvSpPr>
        <dsp:cNvPr id="0" name=""/>
        <dsp:cNvSpPr/>
      </dsp:nvSpPr>
      <dsp:spPr>
        <a:xfrm>
          <a:off x="0" y="1083733"/>
          <a:ext cx="8128000" cy="3251199"/>
        </a:xfrm>
        <a:prstGeom prst="leftRightRibb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A1E8D8-FA15-418B-85B1-7B75E4CAE0E3}">
      <dsp:nvSpPr>
        <dsp:cNvPr id="0" name=""/>
        <dsp:cNvSpPr/>
      </dsp:nvSpPr>
      <dsp:spPr>
        <a:xfrm>
          <a:off x="975360" y="1652693"/>
          <a:ext cx="2682239" cy="159308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13360" rIns="0" bIns="228600" numCol="1" spcCol="1270" anchor="ctr" anchorCtr="0">
          <a:noAutofit/>
        </a:bodyPr>
        <a:lstStyle/>
        <a:p>
          <a:pPr marL="0" lvl="0" indent="0" algn="ctr" defTabSz="2667000">
            <a:lnSpc>
              <a:spcPct val="90000"/>
            </a:lnSpc>
            <a:spcBef>
              <a:spcPct val="0"/>
            </a:spcBef>
            <a:spcAft>
              <a:spcPct val="35000"/>
            </a:spcAft>
            <a:buNone/>
          </a:pPr>
          <a:r>
            <a:rPr lang="en-US" sz="6000" kern="1200" dirty="0"/>
            <a:t>Trao </a:t>
          </a:r>
          <a:r>
            <a:rPr lang="en-US" sz="6000" kern="1200" dirty="0" err="1"/>
            <a:t>đổi</a:t>
          </a:r>
          <a:r>
            <a:rPr lang="en-US" sz="6000" kern="1200" dirty="0"/>
            <a:t>	</a:t>
          </a:r>
        </a:p>
      </dsp:txBody>
      <dsp:txXfrm>
        <a:off x="975360" y="1652693"/>
        <a:ext cx="2682239" cy="1593088"/>
      </dsp:txXfrm>
    </dsp:sp>
    <dsp:sp modelId="{22A6683F-DB2F-42B0-8108-7DE3A61395D5}">
      <dsp:nvSpPr>
        <dsp:cNvPr id="0" name=""/>
        <dsp:cNvSpPr/>
      </dsp:nvSpPr>
      <dsp:spPr>
        <a:xfrm>
          <a:off x="4064000" y="2172885"/>
          <a:ext cx="3169920" cy="159308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13360" rIns="0" bIns="228600" numCol="1" spcCol="1270" anchor="ctr" anchorCtr="0">
          <a:noAutofit/>
        </a:bodyPr>
        <a:lstStyle/>
        <a:p>
          <a:pPr marL="0" lvl="0" indent="0" algn="ctr" defTabSz="2667000">
            <a:lnSpc>
              <a:spcPct val="90000"/>
            </a:lnSpc>
            <a:spcBef>
              <a:spcPct val="0"/>
            </a:spcBef>
            <a:spcAft>
              <a:spcPct val="35000"/>
            </a:spcAft>
            <a:buNone/>
          </a:pPr>
          <a:r>
            <a:rPr lang="en-US" sz="6000" kern="1200" dirty="0"/>
            <a:t>Thảo </a:t>
          </a:r>
          <a:r>
            <a:rPr lang="en-US" sz="6000" kern="1200" dirty="0" err="1"/>
            <a:t>luận</a:t>
          </a:r>
          <a:endParaRPr lang="en-US" sz="6000" kern="1200" dirty="0"/>
        </a:p>
      </dsp:txBody>
      <dsp:txXfrm>
        <a:off x="4064000" y="2172885"/>
        <a:ext cx="3169920" cy="15930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41FD1-E983-43D4-B49C-ACC4EA38C3B4}">
      <dsp:nvSpPr>
        <dsp:cNvPr id="0" name=""/>
        <dsp:cNvSpPr/>
      </dsp:nvSpPr>
      <dsp:spPr>
        <a:xfrm>
          <a:off x="2945" y="374698"/>
          <a:ext cx="3224060" cy="94060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imes New Roman" panose="02020603050405020304" pitchFamily="18" charset="0"/>
              <a:cs typeface="Times New Roman" panose="02020603050405020304" pitchFamily="18" charset="0"/>
            </a:rPr>
            <a:t>Trường </a:t>
          </a:r>
          <a:r>
            <a:rPr lang="en-US" sz="2800" kern="1200" dirty="0" err="1">
              <a:latin typeface="Times New Roman" panose="02020603050405020304" pitchFamily="18" charset="0"/>
              <a:cs typeface="Times New Roman" panose="02020603050405020304" pitchFamily="18" charset="0"/>
            </a:rPr>
            <a:t>hợp</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ngoại</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lệ</a:t>
          </a:r>
          <a:endParaRPr lang="en-US" sz="2800" kern="1200" dirty="0">
            <a:latin typeface="Times New Roman" panose="02020603050405020304" pitchFamily="18" charset="0"/>
            <a:cs typeface="Times New Roman" panose="02020603050405020304" pitchFamily="18" charset="0"/>
          </a:endParaRPr>
        </a:p>
      </dsp:txBody>
      <dsp:txXfrm>
        <a:off x="30494" y="402247"/>
        <a:ext cx="3168962" cy="885508"/>
      </dsp:txXfrm>
    </dsp:sp>
    <dsp:sp modelId="{B1055B6F-7557-4945-B1C6-291861E4DC7D}">
      <dsp:nvSpPr>
        <dsp:cNvPr id="0" name=""/>
        <dsp:cNvSpPr/>
      </dsp:nvSpPr>
      <dsp:spPr>
        <a:xfrm>
          <a:off x="325351" y="1315304"/>
          <a:ext cx="322406" cy="705454"/>
        </a:xfrm>
        <a:custGeom>
          <a:avLst/>
          <a:gdLst/>
          <a:ahLst/>
          <a:cxnLst/>
          <a:rect l="0" t="0" r="0" b="0"/>
          <a:pathLst>
            <a:path>
              <a:moveTo>
                <a:pt x="0" y="0"/>
              </a:moveTo>
              <a:lnTo>
                <a:pt x="0" y="705454"/>
              </a:lnTo>
              <a:lnTo>
                <a:pt x="322406" y="7054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030B36-5DAF-4E3C-8081-54B0761C882D}">
      <dsp:nvSpPr>
        <dsp:cNvPr id="0" name=""/>
        <dsp:cNvSpPr/>
      </dsp:nvSpPr>
      <dsp:spPr>
        <a:xfrm>
          <a:off x="647757" y="1550456"/>
          <a:ext cx="3467496"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09/2023/TT-NHNN:</a:t>
          </a:r>
        </a:p>
        <a:p>
          <a:pPr marL="0" lvl="0" indent="0" algn="ctr" defTabSz="488950">
            <a:lnSpc>
              <a:spcPct val="90000"/>
            </a:lnSpc>
            <a:spcBef>
              <a:spcPct val="0"/>
            </a:spcBef>
            <a:spcAft>
              <a:spcPct val="35000"/>
            </a:spcAft>
            <a:buNone/>
          </a:pPr>
          <a:r>
            <a:rPr lang="en-US" sz="1100" b="0" i="0" kern="1200" dirty="0" err="1">
              <a:latin typeface="Times New Roman" panose="02020603050405020304" pitchFamily="18" charset="0"/>
              <a:cs typeface="Times New Roman" panose="02020603050405020304" pitchFamily="18" charset="0"/>
            </a:rPr>
            <a:t>Không</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có</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quy</a:t>
          </a:r>
          <a:r>
            <a:rPr lang="en-US" sz="1100" b="0" i="0" kern="1200" dirty="0">
              <a:latin typeface="Times New Roman" panose="02020603050405020304" pitchFamily="18" charset="0"/>
              <a:cs typeface="Times New Roman" panose="02020603050405020304" pitchFamily="18" charset="0"/>
            </a:rPr>
            <a:t> </a:t>
          </a:r>
          <a:r>
            <a:rPr lang="en-US" sz="1100" b="0" i="0" kern="1200" dirty="0" err="1">
              <a:latin typeface="Times New Roman" panose="02020603050405020304" pitchFamily="18" charset="0"/>
              <a:cs typeface="Times New Roman" panose="02020603050405020304" pitchFamily="18" charset="0"/>
            </a:rPr>
            <a:t>định</a:t>
          </a:r>
          <a:endParaRPr lang="en-US" sz="1100" kern="1200" dirty="0">
            <a:latin typeface="Times New Roman" panose="02020603050405020304" pitchFamily="18" charset="0"/>
            <a:cs typeface="Times New Roman" panose="02020603050405020304" pitchFamily="18" charset="0"/>
          </a:endParaRPr>
        </a:p>
        <a:p>
          <a:pPr marL="0" lvl="0" indent="0" algn="ctr" defTabSz="488950">
            <a:lnSpc>
              <a:spcPct val="90000"/>
            </a:lnSpc>
            <a:spcBef>
              <a:spcPct val="0"/>
            </a:spcBef>
            <a:spcAft>
              <a:spcPct val="35000"/>
            </a:spcAft>
            <a:buNone/>
          </a:pPr>
          <a:endParaRPr lang="en-US" sz="1100" kern="1200" dirty="0">
            <a:latin typeface="Times New Roman" panose="02020603050405020304" pitchFamily="18" charset="0"/>
            <a:cs typeface="Times New Roman" panose="02020603050405020304" pitchFamily="18" charset="0"/>
          </a:endParaRPr>
        </a:p>
      </dsp:txBody>
      <dsp:txXfrm>
        <a:off x="675306" y="1578005"/>
        <a:ext cx="3412398" cy="885508"/>
      </dsp:txXfrm>
    </dsp:sp>
    <dsp:sp modelId="{DB4FC3A3-EFE8-4AF5-ADEE-069B7FEDB5DC}">
      <dsp:nvSpPr>
        <dsp:cNvPr id="0" name=""/>
        <dsp:cNvSpPr/>
      </dsp:nvSpPr>
      <dsp:spPr>
        <a:xfrm>
          <a:off x="325351" y="1315304"/>
          <a:ext cx="322406" cy="1881212"/>
        </a:xfrm>
        <a:custGeom>
          <a:avLst/>
          <a:gdLst/>
          <a:ahLst/>
          <a:cxnLst/>
          <a:rect l="0" t="0" r="0" b="0"/>
          <a:pathLst>
            <a:path>
              <a:moveTo>
                <a:pt x="0" y="0"/>
              </a:moveTo>
              <a:lnTo>
                <a:pt x="0" y="1881212"/>
              </a:lnTo>
              <a:lnTo>
                <a:pt x="322406" y="18812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32A3ED-3B9D-4C73-906F-9AFBB59F420A}">
      <dsp:nvSpPr>
        <dsp:cNvPr id="0" name=""/>
        <dsp:cNvSpPr/>
      </dsp:nvSpPr>
      <dsp:spPr>
        <a:xfrm>
          <a:off x="647757" y="2726214"/>
          <a:ext cx="3397184"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27/2025/TT-NHNN</a:t>
          </a:r>
        </a:p>
        <a:p>
          <a:pPr marL="0" lvl="0" indent="0" algn="ctr" defTabSz="488950">
            <a:lnSpc>
              <a:spcPct val="90000"/>
            </a:lnSpc>
            <a:spcBef>
              <a:spcPct val="0"/>
            </a:spcBef>
            <a:spcAft>
              <a:spcPct val="35000"/>
            </a:spcAft>
            <a:buNone/>
          </a:pPr>
          <a:r>
            <a:rPr lang="en-US" sz="1100" i="1" kern="1200" dirty="0">
              <a:latin typeface="Times New Roman" panose="02020603050405020304" pitchFamily="18" charset="0"/>
              <a:cs typeface="Times New Roman" panose="02020603050405020304" pitchFamily="18" charset="0"/>
            </a:rPr>
            <a:t>Trường </a:t>
          </a:r>
          <a:r>
            <a:rPr lang="en-US" sz="1100" i="1" kern="1200" dirty="0" err="1">
              <a:latin typeface="Times New Roman" panose="02020603050405020304" pitchFamily="18" charset="0"/>
              <a:cs typeface="Times New Roman" panose="02020603050405020304" pitchFamily="18" charset="0"/>
            </a:rPr>
            <a:t>hợp</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đối</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tượng</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báo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cáo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không</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phải</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thực</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hiện</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kiểm</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toán</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nội</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bộ</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hằng</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năm</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theo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quy</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định</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pháp</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luật</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đối</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tượng</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báo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cáo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gửi</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báo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cáo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theo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quy</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định</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này</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cho</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năm</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được</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kiểm</a:t>
          </a:r>
          <a:r>
            <a:rPr lang="en-US" sz="1100" i="1" kern="1200" dirty="0">
              <a:latin typeface="Times New Roman" panose="02020603050405020304" pitchFamily="18" charset="0"/>
              <a:cs typeface="Times New Roman" panose="02020603050405020304" pitchFamily="18" charset="0"/>
            </a:rPr>
            <a:t> </a:t>
          </a:r>
          <a:r>
            <a:rPr lang="en-US" sz="1100" i="1" kern="1200" dirty="0" err="1">
              <a:latin typeface="Times New Roman" panose="02020603050405020304" pitchFamily="18" charset="0"/>
              <a:cs typeface="Times New Roman" panose="02020603050405020304" pitchFamily="18" charset="0"/>
            </a:rPr>
            <a:t>toán</a:t>
          </a:r>
          <a:r>
            <a:rPr lang="en-US" sz="1100" i="1" kern="1200" dirty="0">
              <a:latin typeface="Times New Roman" panose="02020603050405020304" pitchFamily="18" charset="0"/>
              <a:cs typeface="Times New Roman" panose="02020603050405020304" pitchFamily="18" charset="0"/>
            </a:rPr>
            <a:t>;</a:t>
          </a:r>
          <a:endParaRPr lang="en-US" sz="1100" kern="1200" dirty="0">
            <a:latin typeface="Times New Roman" panose="02020603050405020304" pitchFamily="18" charset="0"/>
            <a:cs typeface="Times New Roman" panose="02020603050405020304" pitchFamily="18" charset="0"/>
          </a:endParaRPr>
        </a:p>
      </dsp:txBody>
      <dsp:txXfrm>
        <a:off x="675306" y="2753763"/>
        <a:ext cx="3342086" cy="885508"/>
      </dsp:txXfrm>
    </dsp:sp>
    <dsp:sp modelId="{7ACEED8F-FC2C-4F71-9FEB-4202A26C251B}">
      <dsp:nvSpPr>
        <dsp:cNvPr id="0" name=""/>
        <dsp:cNvSpPr/>
      </dsp:nvSpPr>
      <dsp:spPr>
        <a:xfrm>
          <a:off x="3890313" y="374698"/>
          <a:ext cx="3476218" cy="94060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Cơ</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quan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quản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lý</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nhà</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nước</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tiếp</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nhận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báo</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cáo</a:t>
          </a:r>
          <a:endParaRPr lang="en-US" sz="2800" kern="1200" dirty="0">
            <a:latin typeface="Times New Roman" panose="02020603050405020304" pitchFamily="18" charset="0"/>
            <a:cs typeface="Times New Roman" panose="02020603050405020304" pitchFamily="18" charset="0"/>
          </a:endParaRPr>
        </a:p>
      </dsp:txBody>
      <dsp:txXfrm>
        <a:off x="3917862" y="402247"/>
        <a:ext cx="3421120" cy="885508"/>
      </dsp:txXfrm>
    </dsp:sp>
    <dsp:sp modelId="{0FFD3B82-B50A-42F6-8458-1CBE1147052C}">
      <dsp:nvSpPr>
        <dsp:cNvPr id="0" name=""/>
        <dsp:cNvSpPr/>
      </dsp:nvSpPr>
      <dsp:spPr>
        <a:xfrm>
          <a:off x="4237935" y="1315304"/>
          <a:ext cx="347621" cy="721887"/>
        </a:xfrm>
        <a:custGeom>
          <a:avLst/>
          <a:gdLst/>
          <a:ahLst/>
          <a:cxnLst/>
          <a:rect l="0" t="0" r="0" b="0"/>
          <a:pathLst>
            <a:path>
              <a:moveTo>
                <a:pt x="0" y="0"/>
              </a:moveTo>
              <a:lnTo>
                <a:pt x="0" y="721887"/>
              </a:lnTo>
              <a:lnTo>
                <a:pt x="347621" y="72188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D29F55-A96C-4716-8C0C-0FE45E8D9494}">
      <dsp:nvSpPr>
        <dsp:cNvPr id="0" name=""/>
        <dsp:cNvSpPr/>
      </dsp:nvSpPr>
      <dsp:spPr>
        <a:xfrm>
          <a:off x="4585557" y="1566888"/>
          <a:ext cx="3814151"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09/2023/TT-NHNN:</a:t>
          </a:r>
        </a:p>
        <a:p>
          <a:pPr marL="0" lvl="0" indent="0" algn="ctr" defTabSz="488950">
            <a:lnSpc>
              <a:spcPct val="90000"/>
            </a:lnSpc>
            <a:spcBef>
              <a:spcPct val="0"/>
            </a:spcBef>
            <a:spcAft>
              <a:spcPct val="35000"/>
            </a:spcAft>
            <a:buNone/>
          </a:pPr>
          <a:r>
            <a:rPr lang="vi-VN" sz="1100" b="0" i="0" kern="120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sz="1100" kern="1200" dirty="0">
            <a:latin typeface="Times New Roman" panose="02020603050405020304" pitchFamily="18" charset="0"/>
            <a:cs typeface="Times New Roman" panose="02020603050405020304" pitchFamily="18" charset="0"/>
          </a:endParaRPr>
        </a:p>
      </dsp:txBody>
      <dsp:txXfrm>
        <a:off x="4613106" y="1594437"/>
        <a:ext cx="3759053" cy="885508"/>
      </dsp:txXfrm>
    </dsp:sp>
    <dsp:sp modelId="{A76E985C-75A8-43E7-853F-69114CC9B7E4}">
      <dsp:nvSpPr>
        <dsp:cNvPr id="0" name=""/>
        <dsp:cNvSpPr/>
      </dsp:nvSpPr>
      <dsp:spPr>
        <a:xfrm>
          <a:off x="4237935" y="1315304"/>
          <a:ext cx="260378" cy="1881212"/>
        </a:xfrm>
        <a:custGeom>
          <a:avLst/>
          <a:gdLst/>
          <a:ahLst/>
          <a:cxnLst/>
          <a:rect l="0" t="0" r="0" b="0"/>
          <a:pathLst>
            <a:path>
              <a:moveTo>
                <a:pt x="0" y="0"/>
              </a:moveTo>
              <a:lnTo>
                <a:pt x="0" y="1881212"/>
              </a:lnTo>
              <a:lnTo>
                <a:pt x="260378" y="18812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3FF08F-9004-4822-8A31-A77E22AFC064}">
      <dsp:nvSpPr>
        <dsp:cNvPr id="0" name=""/>
        <dsp:cNvSpPr/>
      </dsp:nvSpPr>
      <dsp:spPr>
        <a:xfrm>
          <a:off x="4498314" y="2726214"/>
          <a:ext cx="3944662"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27/2025/TT-NHNN</a:t>
          </a:r>
        </a:p>
        <a:p>
          <a:pPr marL="0" lvl="0" indent="0" algn="just"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sz="1100" b="0" i="0" kern="1200" dirty="0">
            <a:latin typeface="Times New Roman" panose="02020603050405020304" pitchFamily="18" charset="0"/>
            <a:cs typeface="Times New Roman" panose="02020603050405020304" pitchFamily="18" charset="0"/>
          </a:endParaRPr>
        </a:p>
        <a:p>
          <a:pPr marL="0" lvl="0" indent="0" algn="just"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sz="1100" kern="1200" dirty="0">
            <a:latin typeface="Times New Roman" panose="02020603050405020304" pitchFamily="18" charset="0"/>
            <a:cs typeface="Times New Roman" panose="02020603050405020304" pitchFamily="18" charset="0"/>
          </a:endParaRPr>
        </a:p>
      </dsp:txBody>
      <dsp:txXfrm>
        <a:off x="4525863" y="2753763"/>
        <a:ext cx="3889564" cy="8855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41FD1-E983-43D4-B49C-ACC4EA38C3B4}">
      <dsp:nvSpPr>
        <dsp:cNvPr id="0" name=""/>
        <dsp:cNvSpPr/>
      </dsp:nvSpPr>
      <dsp:spPr>
        <a:xfrm>
          <a:off x="0" y="397141"/>
          <a:ext cx="3224060" cy="94060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marL="0" lvl="0" indent="0" algn="ctr" defTabSz="1333500">
            <a:lnSpc>
              <a:spcPct val="90000"/>
            </a:lnSpc>
            <a:spcBef>
              <a:spcPct val="0"/>
            </a:spcBef>
            <a:spcAft>
              <a:spcPct val="35000"/>
            </a:spcAft>
            <a:buNone/>
          </a:pPr>
          <a:r>
            <a:rPr lang="en-US" sz="3000" kern="1200" dirty="0" err="1">
              <a:latin typeface="Times New Roman" panose="02020603050405020304" pitchFamily="18" charset="0"/>
              <a:cs typeface="Times New Roman" panose="02020603050405020304" pitchFamily="18" charset="0"/>
            </a:rPr>
            <a:t>Đăng</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ký</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thông</a:t>
          </a:r>
          <a:r>
            <a:rPr lang="en-US" sz="3000" kern="1200" dirty="0">
              <a:latin typeface="Times New Roman" panose="02020603050405020304" pitchFamily="18" charset="0"/>
              <a:cs typeface="Times New Roman" panose="02020603050405020304" pitchFamily="18" charset="0"/>
            </a:rPr>
            <a:t> tin</a:t>
          </a:r>
        </a:p>
      </dsp:txBody>
      <dsp:txXfrm>
        <a:off x="27549" y="424690"/>
        <a:ext cx="3168962" cy="885508"/>
      </dsp:txXfrm>
    </dsp:sp>
    <dsp:sp modelId="{B1055B6F-7557-4945-B1C6-291861E4DC7D}">
      <dsp:nvSpPr>
        <dsp:cNvPr id="0" name=""/>
        <dsp:cNvSpPr/>
      </dsp:nvSpPr>
      <dsp:spPr>
        <a:xfrm>
          <a:off x="322406" y="1337747"/>
          <a:ext cx="325351" cy="683011"/>
        </a:xfrm>
        <a:custGeom>
          <a:avLst/>
          <a:gdLst/>
          <a:ahLst/>
          <a:cxnLst/>
          <a:rect l="0" t="0" r="0" b="0"/>
          <a:pathLst>
            <a:path>
              <a:moveTo>
                <a:pt x="0" y="0"/>
              </a:moveTo>
              <a:lnTo>
                <a:pt x="0" y="683011"/>
              </a:lnTo>
              <a:lnTo>
                <a:pt x="325351" y="6830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030B36-5DAF-4E3C-8081-54B0761C882D}">
      <dsp:nvSpPr>
        <dsp:cNvPr id="0" name=""/>
        <dsp:cNvSpPr/>
      </dsp:nvSpPr>
      <dsp:spPr>
        <a:xfrm>
          <a:off x="647757" y="1550456"/>
          <a:ext cx="3467496"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09/2023/TT-NHNN:</a:t>
          </a:r>
        </a:p>
        <a:p>
          <a:pPr marL="0" lvl="0" indent="0" algn="ctr" defTabSz="488950">
            <a:lnSpc>
              <a:spcPct val="90000"/>
            </a:lnSpc>
            <a:spcBef>
              <a:spcPct val="0"/>
            </a:spcBef>
            <a:spcAft>
              <a:spcPct val="35000"/>
            </a:spcAft>
            <a:buNone/>
          </a:pPr>
          <a:r>
            <a:rPr lang="vi-VN" sz="1100" b="0" i="0" kern="120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sz="1100" kern="1200" dirty="0">
            <a:latin typeface="Times New Roman" panose="02020603050405020304" pitchFamily="18" charset="0"/>
            <a:cs typeface="Times New Roman" panose="02020603050405020304" pitchFamily="18" charset="0"/>
          </a:endParaRPr>
        </a:p>
      </dsp:txBody>
      <dsp:txXfrm>
        <a:off x="675306" y="1578005"/>
        <a:ext cx="3412398" cy="885508"/>
      </dsp:txXfrm>
    </dsp:sp>
    <dsp:sp modelId="{DB4FC3A3-EFE8-4AF5-ADEE-069B7FEDB5DC}">
      <dsp:nvSpPr>
        <dsp:cNvPr id="0" name=""/>
        <dsp:cNvSpPr/>
      </dsp:nvSpPr>
      <dsp:spPr>
        <a:xfrm>
          <a:off x="322406" y="1337747"/>
          <a:ext cx="325351" cy="1858770"/>
        </a:xfrm>
        <a:custGeom>
          <a:avLst/>
          <a:gdLst/>
          <a:ahLst/>
          <a:cxnLst/>
          <a:rect l="0" t="0" r="0" b="0"/>
          <a:pathLst>
            <a:path>
              <a:moveTo>
                <a:pt x="0" y="0"/>
              </a:moveTo>
              <a:lnTo>
                <a:pt x="0" y="1858770"/>
              </a:lnTo>
              <a:lnTo>
                <a:pt x="325351" y="185877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32A3ED-3B9D-4C73-906F-9AFBB59F420A}">
      <dsp:nvSpPr>
        <dsp:cNvPr id="0" name=""/>
        <dsp:cNvSpPr/>
      </dsp:nvSpPr>
      <dsp:spPr>
        <a:xfrm>
          <a:off x="647757" y="2726214"/>
          <a:ext cx="3397184"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27/2025/TT-NHNN</a:t>
          </a:r>
        </a:p>
        <a:p>
          <a:pPr marL="0" lvl="0" indent="0" algn="ctr" defTabSz="488950">
            <a:lnSpc>
              <a:spcPct val="90000"/>
            </a:lnSpc>
            <a:spcBef>
              <a:spcPct val="0"/>
            </a:spcBef>
            <a:spcAft>
              <a:spcPct val="35000"/>
            </a:spcAft>
            <a:buNone/>
          </a:pPr>
          <a:r>
            <a:rPr lang="vi-VN" sz="1100" b="0" i="0" kern="120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sz="1100" b="0" i="0" kern="1200" dirty="0">
            <a:latin typeface="Times New Roman" panose="02020603050405020304" pitchFamily="18" charset="0"/>
            <a:cs typeface="Times New Roman" panose="02020603050405020304" pitchFamily="18" charset="0"/>
          </a:endParaRP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sz="1100" kern="1200" dirty="0">
            <a:latin typeface="Times New Roman" panose="02020603050405020304" pitchFamily="18" charset="0"/>
            <a:cs typeface="Times New Roman" panose="02020603050405020304" pitchFamily="18" charset="0"/>
          </a:endParaRPr>
        </a:p>
      </dsp:txBody>
      <dsp:txXfrm>
        <a:off x="675306" y="2753763"/>
        <a:ext cx="3342086" cy="885508"/>
      </dsp:txXfrm>
    </dsp:sp>
    <dsp:sp modelId="{7ACEED8F-FC2C-4F71-9FEB-4202A26C251B}">
      <dsp:nvSpPr>
        <dsp:cNvPr id="0" name=""/>
        <dsp:cNvSpPr/>
      </dsp:nvSpPr>
      <dsp:spPr>
        <a:xfrm>
          <a:off x="3890313" y="374698"/>
          <a:ext cx="3476218" cy="94060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Times New Roman" panose="02020603050405020304" pitchFamily="18" charset="0"/>
              <a:cs typeface="Times New Roman" panose="02020603050405020304" pitchFamily="18" charset="0"/>
            </a:rPr>
            <a:t>Thông </a:t>
          </a:r>
          <a:r>
            <a:rPr lang="en-US" sz="3000" kern="1200" dirty="0" err="1">
              <a:latin typeface="Times New Roman" panose="02020603050405020304" pitchFamily="18" charset="0"/>
              <a:cs typeface="Times New Roman" panose="02020603050405020304" pitchFamily="18" charset="0"/>
            </a:rPr>
            <a:t>báo</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khi</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có</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thay</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đổi</a:t>
          </a:r>
          <a:r>
            <a:rPr lang="en-US" sz="3000" kern="1200" dirty="0">
              <a:latin typeface="Times New Roman" panose="02020603050405020304" pitchFamily="18" charset="0"/>
              <a:cs typeface="Times New Roman" panose="02020603050405020304" pitchFamily="18" charset="0"/>
            </a:rPr>
            <a:t> </a:t>
          </a:r>
          <a:r>
            <a:rPr lang="en-US" sz="3000" kern="1200" dirty="0" err="1">
              <a:latin typeface="Times New Roman" panose="02020603050405020304" pitchFamily="18" charset="0"/>
              <a:cs typeface="Times New Roman" panose="02020603050405020304" pitchFamily="18" charset="0"/>
            </a:rPr>
            <a:t>thông</a:t>
          </a:r>
          <a:r>
            <a:rPr lang="en-US" sz="3000" kern="1200" dirty="0">
              <a:latin typeface="Times New Roman" panose="02020603050405020304" pitchFamily="18" charset="0"/>
              <a:cs typeface="Times New Roman" panose="02020603050405020304" pitchFamily="18" charset="0"/>
            </a:rPr>
            <a:t> tin</a:t>
          </a:r>
        </a:p>
      </dsp:txBody>
      <dsp:txXfrm>
        <a:off x="3917862" y="402247"/>
        <a:ext cx="3421120" cy="885508"/>
      </dsp:txXfrm>
    </dsp:sp>
    <dsp:sp modelId="{0FFD3B82-B50A-42F6-8458-1CBE1147052C}">
      <dsp:nvSpPr>
        <dsp:cNvPr id="0" name=""/>
        <dsp:cNvSpPr/>
      </dsp:nvSpPr>
      <dsp:spPr>
        <a:xfrm>
          <a:off x="4237935" y="1315304"/>
          <a:ext cx="347621" cy="721887"/>
        </a:xfrm>
        <a:custGeom>
          <a:avLst/>
          <a:gdLst/>
          <a:ahLst/>
          <a:cxnLst/>
          <a:rect l="0" t="0" r="0" b="0"/>
          <a:pathLst>
            <a:path>
              <a:moveTo>
                <a:pt x="0" y="0"/>
              </a:moveTo>
              <a:lnTo>
                <a:pt x="0" y="721887"/>
              </a:lnTo>
              <a:lnTo>
                <a:pt x="347621" y="72188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D29F55-A96C-4716-8C0C-0FE45E8D9494}">
      <dsp:nvSpPr>
        <dsp:cNvPr id="0" name=""/>
        <dsp:cNvSpPr/>
      </dsp:nvSpPr>
      <dsp:spPr>
        <a:xfrm>
          <a:off x="4585557" y="1566888"/>
          <a:ext cx="3814151"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09/2023/TT-NHNN:</a:t>
          </a:r>
        </a:p>
        <a:p>
          <a:pPr marL="0" lvl="0" indent="0" algn="ctr" defTabSz="488950">
            <a:lnSpc>
              <a:spcPct val="90000"/>
            </a:lnSpc>
            <a:spcBef>
              <a:spcPct val="0"/>
            </a:spcBef>
            <a:spcAft>
              <a:spcPct val="35000"/>
            </a:spcAft>
            <a:buNone/>
          </a:pPr>
          <a:r>
            <a:rPr lang="vi-VN" sz="1100" b="0" i="0" kern="1200" dirty="0">
              <a:latin typeface="Times New Roman" panose="02020603050405020304" pitchFamily="18" charset="0"/>
              <a:cs typeface="Times New Roman" panose="02020603050405020304" pitchFamily="18" charset="0"/>
            </a:rPr>
            <a:t>Cơ quan thực hiện chức năng, nhiệm vụ phòng, chống rửa tiền thuộc Ngân hàng Nhà nước Việt Nam</a:t>
          </a:r>
          <a:endParaRPr lang="en-US" sz="1100" kern="1200" dirty="0">
            <a:latin typeface="Times New Roman" panose="02020603050405020304" pitchFamily="18" charset="0"/>
            <a:cs typeface="Times New Roman" panose="02020603050405020304" pitchFamily="18" charset="0"/>
          </a:endParaRPr>
        </a:p>
      </dsp:txBody>
      <dsp:txXfrm>
        <a:off x="4613106" y="1594437"/>
        <a:ext cx="3759053" cy="885508"/>
      </dsp:txXfrm>
    </dsp:sp>
    <dsp:sp modelId="{A76E985C-75A8-43E7-853F-69114CC9B7E4}">
      <dsp:nvSpPr>
        <dsp:cNvPr id="0" name=""/>
        <dsp:cNvSpPr/>
      </dsp:nvSpPr>
      <dsp:spPr>
        <a:xfrm>
          <a:off x="4237935" y="1315304"/>
          <a:ext cx="260378" cy="1881212"/>
        </a:xfrm>
        <a:custGeom>
          <a:avLst/>
          <a:gdLst/>
          <a:ahLst/>
          <a:cxnLst/>
          <a:rect l="0" t="0" r="0" b="0"/>
          <a:pathLst>
            <a:path>
              <a:moveTo>
                <a:pt x="0" y="0"/>
              </a:moveTo>
              <a:lnTo>
                <a:pt x="0" y="1881212"/>
              </a:lnTo>
              <a:lnTo>
                <a:pt x="260378" y="18812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3FF08F-9004-4822-8A31-A77E22AFC064}">
      <dsp:nvSpPr>
        <dsp:cNvPr id="0" name=""/>
        <dsp:cNvSpPr/>
      </dsp:nvSpPr>
      <dsp:spPr>
        <a:xfrm>
          <a:off x="4498314" y="2726214"/>
          <a:ext cx="3944662" cy="94060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latin typeface="Times New Roman" panose="02020603050405020304" pitchFamily="18" charset="0"/>
              <a:cs typeface="Times New Roman" panose="02020603050405020304" pitchFamily="18" charset="0"/>
            </a:rPr>
            <a:t>Thông </a:t>
          </a:r>
          <a:r>
            <a:rPr lang="en-US" sz="1100" b="1" kern="1200" dirty="0" err="1">
              <a:latin typeface="Times New Roman" panose="02020603050405020304" pitchFamily="18" charset="0"/>
              <a:cs typeface="Times New Roman" panose="02020603050405020304" pitchFamily="18" charset="0"/>
            </a:rPr>
            <a:t>tư</a:t>
          </a:r>
          <a:r>
            <a:rPr lang="en-US" sz="1100" b="1" kern="1200" dirty="0">
              <a:latin typeface="Times New Roman" panose="02020603050405020304" pitchFamily="18" charset="0"/>
              <a:cs typeface="Times New Roman" panose="02020603050405020304" pitchFamily="18" charset="0"/>
            </a:rPr>
            <a:t> </a:t>
          </a:r>
          <a:r>
            <a:rPr lang="en-US" sz="1100" b="1" kern="1200" dirty="0" err="1">
              <a:latin typeface="Times New Roman" panose="02020603050405020304" pitchFamily="18" charset="0"/>
              <a:cs typeface="Times New Roman" panose="02020603050405020304" pitchFamily="18" charset="0"/>
            </a:rPr>
            <a:t>số</a:t>
          </a:r>
          <a:r>
            <a:rPr lang="en-US" sz="1100" b="1" kern="1200" dirty="0">
              <a:latin typeface="Times New Roman" panose="02020603050405020304" pitchFamily="18" charset="0"/>
              <a:cs typeface="Times New Roman" panose="02020603050405020304" pitchFamily="18" charset="0"/>
            </a:rPr>
            <a:t> 27/2025/TT-NHNN</a:t>
          </a: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Cục Phòng, chống rửa tiền đối với các đối tượng báo cáo thuộc lĩnh vực tiền tệ, ngân hàng;</a:t>
          </a:r>
          <a:endParaRPr lang="en-US" sz="1100" b="0" i="0" kern="1200" dirty="0">
            <a:latin typeface="Times New Roman" panose="02020603050405020304" pitchFamily="18" charset="0"/>
            <a:cs typeface="Times New Roman" panose="02020603050405020304" pitchFamily="18" charset="0"/>
          </a:endParaRPr>
        </a:p>
        <a:p>
          <a:pPr marL="0" lvl="0" indent="0" algn="ctr" defTabSz="488950">
            <a:lnSpc>
              <a:spcPct val="90000"/>
            </a:lnSpc>
            <a:spcBef>
              <a:spcPct val="0"/>
            </a:spcBef>
            <a:spcAft>
              <a:spcPct val="35000"/>
            </a:spcAft>
            <a:buNone/>
          </a:pPr>
          <a:r>
            <a:rPr lang="en-US" sz="1100" b="0" i="0" kern="1200" dirty="0">
              <a:latin typeface="Times New Roman" panose="02020603050405020304" pitchFamily="18" charset="0"/>
              <a:cs typeface="Times New Roman" panose="02020603050405020304" pitchFamily="18" charset="0"/>
            </a:rPr>
            <a:t>- </a:t>
          </a:r>
          <a:r>
            <a:rPr lang="vi-VN" sz="1100" b="0" i="0" kern="1200" dirty="0">
              <a:latin typeface="Times New Roman" panose="02020603050405020304" pitchFamily="18" charset="0"/>
              <a:cs typeface="Times New Roman" panose="02020603050405020304" pitchFamily="18" charset="0"/>
            </a:rPr>
            <a:t>Bộ, ngành quản lý nhà nước theo lĩnh vực đối với các đối tượng báo cáo khác;</a:t>
          </a:r>
          <a:endParaRPr lang="en-US" sz="1100" kern="1200" dirty="0">
            <a:latin typeface="Times New Roman" panose="02020603050405020304" pitchFamily="18" charset="0"/>
            <a:cs typeface="Times New Roman" panose="02020603050405020304" pitchFamily="18" charset="0"/>
          </a:endParaRPr>
        </a:p>
      </dsp:txBody>
      <dsp:txXfrm>
        <a:off x="4525863" y="2753763"/>
        <a:ext cx="3889564" cy="8855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D85F0-1C4C-4B66-AEF6-D734B471F730}">
      <dsp:nvSpPr>
        <dsp:cNvPr id="0" name=""/>
        <dsp:cNvSpPr/>
      </dsp:nvSpPr>
      <dsp:spPr>
        <a:xfrm>
          <a:off x="1419248" y="1290860"/>
          <a:ext cx="2657975" cy="177286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just" defTabSz="622300">
            <a:lnSpc>
              <a:spcPct val="90000"/>
            </a:lnSpc>
            <a:spcBef>
              <a:spcPct val="0"/>
            </a:spcBef>
            <a:spcAft>
              <a:spcPct val="35000"/>
            </a:spcAft>
            <a:buNone/>
          </a:pPr>
          <a:r>
            <a:rPr lang="en-US" sz="1400" b="0" i="0" kern="1200" dirty="0">
              <a:latin typeface="Times New Roman" panose="02020603050405020304" pitchFamily="18" charset="0"/>
              <a:cs typeface="Times New Roman" panose="02020603050405020304" pitchFamily="18" charset="0"/>
            </a:rPr>
            <a:t>Báo </a:t>
          </a:r>
          <a:r>
            <a:rPr lang="en-US" sz="1400" b="0" i="0" kern="1200" dirty="0" err="1">
              <a:latin typeface="Times New Roman" panose="02020603050405020304" pitchFamily="18" charset="0"/>
              <a:cs typeface="Times New Roman" panose="02020603050405020304" pitchFamily="18" charset="0"/>
            </a:rPr>
            <a:t>cáo</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giao</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dịch</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có</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giá</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trị</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lớn</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phải</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báo</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cáo</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theo</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quy</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định</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tại</a:t>
          </a:r>
          <a:r>
            <a:rPr lang="en-US" sz="1400" b="0" i="0"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khoản</a:t>
          </a:r>
          <a:r>
            <a:rPr lang="en-US" sz="1400" b="0" i="0" u="none" kern="1200" dirty="0">
              <a:latin typeface="Times New Roman" panose="02020603050405020304" pitchFamily="18" charset="0"/>
              <a:cs typeface="Times New Roman" panose="02020603050405020304" pitchFamily="18" charset="0"/>
            </a:rPr>
            <a:t> 1 </a:t>
          </a:r>
          <a:r>
            <a:rPr lang="en-US" sz="1400" b="0" i="0" u="none" kern="1200" dirty="0" err="1">
              <a:latin typeface="Times New Roman" panose="02020603050405020304" pitchFamily="18" charset="0"/>
              <a:cs typeface="Times New Roman" panose="02020603050405020304" pitchFamily="18" charset="0"/>
            </a:rPr>
            <a:t>Điều</a:t>
          </a:r>
          <a:r>
            <a:rPr lang="en-US" sz="1400" b="0" i="0" u="none" kern="1200" dirty="0">
              <a:latin typeface="Times New Roman" panose="02020603050405020304" pitchFamily="18" charset="0"/>
              <a:cs typeface="Times New Roman" panose="02020603050405020304" pitchFamily="18" charset="0"/>
            </a:rPr>
            <a:t> 25 </a:t>
          </a:r>
          <a:r>
            <a:rPr lang="en-US" sz="1400" b="0" i="0" u="none" kern="1200" dirty="0" err="1">
              <a:latin typeface="Times New Roman" panose="02020603050405020304" pitchFamily="18" charset="0"/>
              <a:cs typeface="Times New Roman" panose="02020603050405020304" pitchFamily="18" charset="0"/>
            </a:rPr>
            <a:t>Luật</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Phòng</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chống</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rửa</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tiền</a:t>
          </a:r>
          <a:endParaRPr lang="en-US" sz="1400" kern="1200" dirty="0">
            <a:latin typeface="Times New Roman" panose="02020603050405020304" pitchFamily="18" charset="0"/>
            <a:cs typeface="Times New Roman" panose="02020603050405020304" pitchFamily="18" charset="0"/>
          </a:endParaRPr>
        </a:p>
      </dsp:txBody>
      <dsp:txXfrm>
        <a:off x="1844524" y="1290860"/>
        <a:ext cx="2232699" cy="1772869"/>
      </dsp:txXfrm>
    </dsp:sp>
    <dsp:sp modelId="{CBAF23AD-11CA-4A32-8958-6A2B173D976C}">
      <dsp:nvSpPr>
        <dsp:cNvPr id="0" name=""/>
        <dsp:cNvSpPr/>
      </dsp:nvSpPr>
      <dsp:spPr>
        <a:xfrm>
          <a:off x="1419248" y="3063730"/>
          <a:ext cx="2657975" cy="177286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just" defTabSz="622300">
            <a:lnSpc>
              <a:spcPct val="90000"/>
            </a:lnSpc>
            <a:spcBef>
              <a:spcPct val="0"/>
            </a:spcBef>
            <a:spcAft>
              <a:spcPct val="35000"/>
            </a:spcAft>
            <a:buNone/>
          </a:pPr>
          <a:r>
            <a:rPr lang="en-US" sz="1400" b="0" i="0" kern="1200" dirty="0">
              <a:latin typeface="Times New Roman" panose="02020603050405020304" pitchFamily="18" charset="0"/>
              <a:cs typeface="Times New Roman" panose="02020603050405020304" pitchFamily="18" charset="0"/>
            </a:rPr>
            <a:t>B</a:t>
          </a:r>
          <a:r>
            <a:rPr lang="vi-VN" sz="1400" b="0" i="0" kern="1200" dirty="0">
              <a:latin typeface="Times New Roman" panose="02020603050405020304" pitchFamily="18" charset="0"/>
              <a:cs typeface="Times New Roman" panose="02020603050405020304" pitchFamily="18" charset="0"/>
            </a:rPr>
            <a:t>ằng dữ liệu điện tử hoặc </a:t>
          </a:r>
          <a:r>
            <a:rPr lang="en-US" sz="1400" b="0" i="0" kern="1200" dirty="0">
              <a:latin typeface="Times New Roman" panose="02020603050405020304" pitchFamily="18" charset="0"/>
              <a:cs typeface="Times New Roman" panose="02020603050405020304" pitchFamily="18" charset="0"/>
            </a:rPr>
            <a:t>B</a:t>
          </a:r>
          <a:r>
            <a:rPr lang="vi-VN" sz="1400" b="0" i="0" kern="1200" dirty="0">
              <a:latin typeface="Times New Roman" panose="02020603050405020304" pitchFamily="18" charset="0"/>
              <a:cs typeface="Times New Roman" panose="02020603050405020304" pitchFamily="18" charset="0"/>
            </a:rPr>
            <a:t>ằng văn bản giấy khi chưa thiết lập được hệ thống công nghệ thông tin tương thích phục vụ cho việc báo cáo.</a:t>
          </a:r>
          <a:endParaRPr lang="en-US" sz="1400" kern="1200" dirty="0">
            <a:latin typeface="Times New Roman" panose="02020603050405020304" pitchFamily="18" charset="0"/>
            <a:cs typeface="Times New Roman" panose="02020603050405020304" pitchFamily="18" charset="0"/>
          </a:endParaRPr>
        </a:p>
      </dsp:txBody>
      <dsp:txXfrm>
        <a:off x="1844524" y="3063730"/>
        <a:ext cx="2232699" cy="1772869"/>
      </dsp:txXfrm>
    </dsp:sp>
    <dsp:sp modelId="{BAC13E48-1A25-4D1A-AD06-7B296F4FD7C5}">
      <dsp:nvSpPr>
        <dsp:cNvPr id="0" name=""/>
        <dsp:cNvSpPr/>
      </dsp:nvSpPr>
      <dsp:spPr>
        <a:xfrm>
          <a:off x="1661" y="582067"/>
          <a:ext cx="1771983" cy="17719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Times New Roman" panose="02020603050405020304" pitchFamily="18" charset="0"/>
              <a:cs typeface="Times New Roman" panose="02020603050405020304" pitchFamily="18" charset="0"/>
            </a:rPr>
            <a:t>09/2023/TT-NHNN</a:t>
          </a:r>
        </a:p>
      </dsp:txBody>
      <dsp:txXfrm>
        <a:off x="261162" y="841568"/>
        <a:ext cx="1252981" cy="1252981"/>
      </dsp:txXfrm>
    </dsp:sp>
    <dsp:sp modelId="{58CBD3EB-F259-4BA7-8821-95E3D8962982}">
      <dsp:nvSpPr>
        <dsp:cNvPr id="0" name=""/>
        <dsp:cNvSpPr/>
      </dsp:nvSpPr>
      <dsp:spPr>
        <a:xfrm>
          <a:off x="5849207" y="1290860"/>
          <a:ext cx="2657975" cy="177286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just" defTabSz="622300">
            <a:lnSpc>
              <a:spcPct val="90000"/>
            </a:lnSpc>
            <a:spcBef>
              <a:spcPct val="0"/>
            </a:spcBef>
            <a:spcAft>
              <a:spcPct val="35000"/>
            </a:spcAft>
            <a:buNone/>
          </a:pPr>
          <a:r>
            <a:rPr lang="en-US" sz="1400" b="0" i="0" kern="1200" dirty="0">
              <a:latin typeface="Times New Roman" panose="02020603050405020304" pitchFamily="18" charset="0"/>
              <a:cs typeface="Times New Roman" panose="02020603050405020304" pitchFamily="18" charset="0"/>
            </a:rPr>
            <a:t>B</a:t>
          </a:r>
          <a:r>
            <a:rPr lang="vi-VN" sz="1400" b="0" i="0" kern="1200" dirty="0">
              <a:latin typeface="Times New Roman" panose="02020603050405020304" pitchFamily="18" charset="0"/>
              <a:cs typeface="Times New Roman" panose="02020603050405020304" pitchFamily="18" charset="0"/>
            </a:rPr>
            <a:t>áo cáo giao dịch có giá trị lớn phải báo cáo </a:t>
          </a:r>
          <a:r>
            <a:rPr lang="vi-VN" sz="1400" b="1" i="1" u="none" kern="1200" dirty="0">
              <a:latin typeface="Times New Roman" panose="02020603050405020304" pitchFamily="18" charset="0"/>
              <a:cs typeface="Times New Roman" panose="02020603050405020304" pitchFamily="18" charset="0"/>
            </a:rPr>
            <a:t>(bao gồm cả giao dịch tiền mặt được thực hiện qua máy nộp, rút tiền tự động hoặc máy giao dịch tự động) </a:t>
          </a:r>
          <a:r>
            <a:rPr lang="en-US" sz="1400" b="0" i="0" kern="1200" dirty="0" err="1">
              <a:latin typeface="Times New Roman" panose="02020603050405020304" pitchFamily="18" charset="0"/>
              <a:cs typeface="Times New Roman" panose="02020603050405020304" pitchFamily="18" charset="0"/>
            </a:rPr>
            <a:t>theo</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quy</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định</a:t>
          </a:r>
          <a:r>
            <a:rPr lang="en-US" sz="1400" b="0" i="0" kern="1200" dirty="0">
              <a:latin typeface="Times New Roman" panose="02020603050405020304" pitchFamily="18" charset="0"/>
              <a:cs typeface="Times New Roman" panose="02020603050405020304" pitchFamily="18" charset="0"/>
            </a:rPr>
            <a:t> </a:t>
          </a:r>
          <a:r>
            <a:rPr lang="en-US" sz="1400" b="0" i="0" kern="1200" dirty="0" err="1">
              <a:latin typeface="Times New Roman" panose="02020603050405020304" pitchFamily="18" charset="0"/>
              <a:cs typeface="Times New Roman" panose="02020603050405020304" pitchFamily="18" charset="0"/>
            </a:rPr>
            <a:t>tại</a:t>
          </a:r>
          <a:r>
            <a:rPr lang="en-US" sz="1400" b="0" i="0"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khoản</a:t>
          </a:r>
          <a:r>
            <a:rPr lang="en-US" sz="1400" b="0" i="0" u="none" kern="1200" dirty="0">
              <a:latin typeface="Times New Roman" panose="02020603050405020304" pitchFamily="18" charset="0"/>
              <a:cs typeface="Times New Roman" panose="02020603050405020304" pitchFamily="18" charset="0"/>
            </a:rPr>
            <a:t> 1 </a:t>
          </a:r>
          <a:r>
            <a:rPr lang="en-US" sz="1400" b="0" i="0" u="none" kern="1200" dirty="0" err="1">
              <a:latin typeface="Times New Roman" panose="02020603050405020304" pitchFamily="18" charset="0"/>
              <a:cs typeface="Times New Roman" panose="02020603050405020304" pitchFamily="18" charset="0"/>
            </a:rPr>
            <a:t>Điều</a:t>
          </a:r>
          <a:r>
            <a:rPr lang="en-US" sz="1400" b="0" i="0" u="none" kern="1200" dirty="0">
              <a:latin typeface="Times New Roman" panose="02020603050405020304" pitchFamily="18" charset="0"/>
              <a:cs typeface="Times New Roman" panose="02020603050405020304" pitchFamily="18" charset="0"/>
            </a:rPr>
            <a:t> 25 </a:t>
          </a:r>
          <a:r>
            <a:rPr lang="en-US" sz="1400" b="0" i="0" u="none" kern="1200" dirty="0" err="1">
              <a:latin typeface="Times New Roman" panose="02020603050405020304" pitchFamily="18" charset="0"/>
              <a:cs typeface="Times New Roman" panose="02020603050405020304" pitchFamily="18" charset="0"/>
            </a:rPr>
            <a:t>Luật</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Phòng</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chống</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rửa</a:t>
          </a:r>
          <a:r>
            <a:rPr lang="en-US" sz="1400" b="0" i="0" u="none" kern="1200" dirty="0">
              <a:latin typeface="Times New Roman" panose="02020603050405020304" pitchFamily="18" charset="0"/>
              <a:cs typeface="Times New Roman" panose="02020603050405020304" pitchFamily="18" charset="0"/>
            </a:rPr>
            <a:t> </a:t>
          </a:r>
          <a:r>
            <a:rPr lang="en-US" sz="1400" b="0" i="0" u="none" kern="1200" dirty="0" err="1">
              <a:latin typeface="Times New Roman" panose="02020603050405020304" pitchFamily="18" charset="0"/>
              <a:cs typeface="Times New Roman" panose="02020603050405020304" pitchFamily="18" charset="0"/>
            </a:rPr>
            <a:t>tiền</a:t>
          </a:r>
          <a:endParaRPr lang="en-US" sz="1400" b="1" i="1" u="none" kern="1200" dirty="0">
            <a:latin typeface="Times New Roman" panose="02020603050405020304" pitchFamily="18" charset="0"/>
            <a:cs typeface="Times New Roman" panose="02020603050405020304" pitchFamily="18" charset="0"/>
          </a:endParaRPr>
        </a:p>
      </dsp:txBody>
      <dsp:txXfrm>
        <a:off x="6274483" y="1290860"/>
        <a:ext cx="2232699" cy="1772869"/>
      </dsp:txXfrm>
    </dsp:sp>
    <dsp:sp modelId="{9973E364-5FB8-41E3-B72A-C2EEEEBE3AF0}">
      <dsp:nvSpPr>
        <dsp:cNvPr id="0" name=""/>
        <dsp:cNvSpPr/>
      </dsp:nvSpPr>
      <dsp:spPr>
        <a:xfrm>
          <a:off x="5849207" y="3063730"/>
          <a:ext cx="2657975" cy="177286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just" defTabSz="622300">
            <a:lnSpc>
              <a:spcPct val="90000"/>
            </a:lnSpc>
            <a:spcBef>
              <a:spcPct val="0"/>
            </a:spcBef>
            <a:spcAft>
              <a:spcPct val="35000"/>
            </a:spcAft>
            <a:buNone/>
          </a:pPr>
          <a:r>
            <a:rPr lang="en-US" sz="1400" b="0" i="0" kern="1200" dirty="0">
              <a:latin typeface="Times New Roman" panose="02020603050405020304" pitchFamily="18" charset="0"/>
              <a:cs typeface="Times New Roman" panose="02020603050405020304" pitchFamily="18" charset="0"/>
            </a:rPr>
            <a:t>B</a:t>
          </a:r>
          <a:r>
            <a:rPr lang="vi-VN" sz="1400" b="0" i="0" kern="1200" dirty="0">
              <a:latin typeface="Times New Roman" panose="02020603050405020304" pitchFamily="18" charset="0"/>
              <a:cs typeface="Times New Roman" panose="02020603050405020304" pitchFamily="18" charset="0"/>
            </a:rPr>
            <a:t>ằng dữ liệu điện tử hoặc </a:t>
          </a:r>
          <a:r>
            <a:rPr lang="en-US" sz="1400" b="0" i="0" kern="1200" dirty="0">
              <a:latin typeface="Times New Roman" panose="02020603050405020304" pitchFamily="18" charset="0"/>
              <a:cs typeface="Times New Roman" panose="02020603050405020304" pitchFamily="18" charset="0"/>
            </a:rPr>
            <a:t>B</a:t>
          </a:r>
          <a:r>
            <a:rPr lang="vi-VN" sz="1400" b="0" i="0" kern="1200" dirty="0">
              <a:latin typeface="Times New Roman" panose="02020603050405020304" pitchFamily="18" charset="0"/>
              <a:cs typeface="Times New Roman" panose="02020603050405020304" pitchFamily="18" charset="0"/>
            </a:rPr>
            <a:t>ằng văn bản giấy khi </a:t>
          </a:r>
          <a:r>
            <a:rPr lang="vi-VN" sz="1400" b="1" i="1" u="none" kern="1200" dirty="0">
              <a:latin typeface="Times New Roman" panose="02020603050405020304" pitchFamily="18" charset="0"/>
              <a:cs typeface="Times New Roman" panose="02020603050405020304" pitchFamily="18" charset="0"/>
            </a:rPr>
            <a:t>chưa kết nối được với hệ thống báo cáo bằng dữ liệu điện tử của Cục Phòng, chống rửa tiền</a:t>
          </a:r>
          <a:r>
            <a:rPr lang="vi-VN" sz="1400" b="0" i="0" kern="1200" dirty="0">
              <a:latin typeface="Times New Roman" panose="02020603050405020304" pitchFamily="18" charset="0"/>
              <a:cs typeface="Times New Roman" panose="02020603050405020304" pitchFamily="18" charset="0"/>
            </a:rPr>
            <a:t>.</a:t>
          </a:r>
          <a:endParaRPr lang="en-US" sz="1400" kern="1200" dirty="0">
            <a:latin typeface="Times New Roman" panose="02020603050405020304" pitchFamily="18" charset="0"/>
            <a:cs typeface="Times New Roman" panose="02020603050405020304" pitchFamily="18" charset="0"/>
          </a:endParaRPr>
        </a:p>
      </dsp:txBody>
      <dsp:txXfrm>
        <a:off x="6274483" y="3063730"/>
        <a:ext cx="2232699" cy="1772869"/>
      </dsp:txXfrm>
    </dsp:sp>
    <dsp:sp modelId="{C5DF137A-60E5-4D81-9E8B-0E673338A61E}">
      <dsp:nvSpPr>
        <dsp:cNvPr id="0" name=""/>
        <dsp:cNvSpPr/>
      </dsp:nvSpPr>
      <dsp:spPr>
        <a:xfrm>
          <a:off x="4431620" y="582067"/>
          <a:ext cx="1771983" cy="177198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Times New Roman" panose="02020603050405020304" pitchFamily="18" charset="0"/>
              <a:cs typeface="Times New Roman" panose="02020603050405020304" pitchFamily="18" charset="0"/>
            </a:rPr>
            <a:t>27/2025/TT-NHNN</a:t>
          </a:r>
        </a:p>
      </dsp:txBody>
      <dsp:txXfrm>
        <a:off x="4691121" y="841568"/>
        <a:ext cx="1252981" cy="12529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C50099-E922-4A5A-8BD3-8384BA67D416}">
      <dsp:nvSpPr>
        <dsp:cNvPr id="0" name=""/>
        <dsp:cNvSpPr/>
      </dsp:nvSpPr>
      <dsp:spPr>
        <a:xfrm>
          <a:off x="3783" y="1097081"/>
          <a:ext cx="1935053" cy="735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marL="0" lvl="0" indent="0" algn="r" defTabSz="1778000">
            <a:lnSpc>
              <a:spcPct val="90000"/>
            </a:lnSpc>
            <a:spcBef>
              <a:spcPct val="0"/>
            </a:spcBef>
            <a:spcAft>
              <a:spcPct val="35000"/>
            </a:spcAft>
            <a:buNone/>
          </a:pPr>
          <a:r>
            <a:rPr lang="en-US" sz="4000" b="1" kern="1200" dirty="0">
              <a:solidFill>
                <a:schemeClr val="bg1"/>
              </a:solidFill>
              <a:latin typeface="Times New Roman" panose="02020603050405020304" pitchFamily="18" charset="0"/>
              <a:cs typeface="Times New Roman" panose="02020603050405020304" pitchFamily="18" charset="0"/>
            </a:rPr>
            <a:t>TT 09</a:t>
          </a:r>
        </a:p>
      </dsp:txBody>
      <dsp:txXfrm>
        <a:off x="3783" y="1097081"/>
        <a:ext cx="1935053" cy="735075"/>
      </dsp:txXfrm>
    </dsp:sp>
    <dsp:sp modelId="{BC15AC8D-E3B4-42A5-93C0-D6A622FAE110}">
      <dsp:nvSpPr>
        <dsp:cNvPr id="0" name=""/>
        <dsp:cNvSpPr/>
      </dsp:nvSpPr>
      <dsp:spPr>
        <a:xfrm>
          <a:off x="1938836" y="316064"/>
          <a:ext cx="387010" cy="2297109"/>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4C973F-4203-459D-8923-D60137052832}">
      <dsp:nvSpPr>
        <dsp:cNvPr id="0" name=""/>
        <dsp:cNvSpPr/>
      </dsp:nvSpPr>
      <dsp:spPr>
        <a:xfrm>
          <a:off x="2480651" y="316064"/>
          <a:ext cx="5263344" cy="22971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just" defTabSz="800100">
            <a:lnSpc>
              <a:spcPct val="90000"/>
            </a:lnSpc>
            <a:spcBef>
              <a:spcPct val="0"/>
            </a:spcBef>
            <a:spcAft>
              <a:spcPct val="15000"/>
            </a:spcAft>
            <a:buNone/>
          </a:pPr>
          <a:r>
            <a:rPr lang="en-US" sz="1800" kern="1200" dirty="0">
              <a:latin typeface="Times New Roman" panose="02020603050405020304" pitchFamily="18" charset="0"/>
              <a:cs typeface="Times New Roman" panose="02020603050405020304" pitchFamily="18" charset="0"/>
            </a:rPr>
            <a:t>3. </a:t>
          </a:r>
          <a:r>
            <a:rPr lang="en-US" sz="1800" kern="1200" dirty="0" err="1">
              <a:latin typeface="Times New Roman" panose="02020603050405020304" pitchFamily="18" charset="0"/>
              <a:cs typeface="Times New Roman" panose="02020603050405020304" pitchFamily="18" charset="0"/>
            </a:rPr>
            <a:t>Cơ</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quan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thực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hiện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chức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năng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nhiệm</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vụ</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phòng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chống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rửa</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tiền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có</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trách</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nhiệm</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xác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nhận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việc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đã</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nhận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được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báo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cáo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giao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dịch</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đáng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ngờ</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thông</a:t>
          </a:r>
          <a:r>
            <a:rPr lang="en-US" sz="1800" kern="1200" dirty="0">
              <a:latin typeface="Times New Roman" panose="02020603050405020304" pitchFamily="18" charset="0"/>
              <a:cs typeface="Times New Roman" panose="02020603050405020304" pitchFamily="18" charset="0"/>
            </a:rPr>
            <a:t> qua </a:t>
          </a:r>
          <a:r>
            <a:rPr lang="en-US" sz="1800" kern="1200" dirty="0" err="1">
              <a:latin typeface="Times New Roman" panose="02020603050405020304" pitchFamily="18" charset="0"/>
              <a:cs typeface="Times New Roman" panose="02020603050405020304" pitchFamily="18" charset="0"/>
            </a:rPr>
            <a:t>hình</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thức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gửi</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thư</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điện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tử</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đến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địa</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chỉ</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thư</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điện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tử</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của</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cá</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nhân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hoặc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bộ</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phận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theo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quy</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định</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tại</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điểm</a:t>
          </a:r>
          <a:r>
            <a:rPr lang="en-US" sz="1800" kern="1200" dirty="0">
              <a:latin typeface="Times New Roman" panose="02020603050405020304" pitchFamily="18" charset="0"/>
              <a:cs typeface="Times New Roman" panose="02020603050405020304" pitchFamily="18" charset="0"/>
            </a:rPr>
            <a:t> b </a:t>
          </a:r>
          <a:r>
            <a:rPr lang="en-US" sz="1800" kern="1200" dirty="0" err="1">
              <a:latin typeface="Times New Roman" panose="02020603050405020304" pitchFamily="18" charset="0"/>
              <a:cs typeface="Times New Roman" panose="02020603050405020304" pitchFamily="18" charset="0"/>
            </a:rPr>
            <a:t>khoản</a:t>
          </a:r>
          <a:r>
            <a:rPr lang="en-US" sz="1800" kern="1200" dirty="0">
              <a:latin typeface="Times New Roman" panose="02020603050405020304" pitchFamily="18" charset="0"/>
              <a:cs typeface="Times New Roman" panose="02020603050405020304" pitchFamily="18" charset="0"/>
            </a:rPr>
            <a:t> 9 </a:t>
          </a:r>
          <a:r>
            <a:rPr lang="en-US" sz="1800" kern="1200" dirty="0" err="1">
              <a:latin typeface="Times New Roman" panose="02020603050405020304" pitchFamily="18" charset="0"/>
              <a:cs typeface="Times New Roman" panose="02020603050405020304" pitchFamily="18" charset="0"/>
            </a:rPr>
            <a:t>Điều</a:t>
          </a:r>
          <a:r>
            <a:rPr lang="en-US" sz="1800" kern="1200" dirty="0">
              <a:latin typeface="Times New Roman" panose="02020603050405020304" pitchFamily="18" charset="0"/>
              <a:cs typeface="Times New Roman" panose="02020603050405020304" pitchFamily="18" charset="0"/>
            </a:rPr>
            <a:t> 5 Thông </a:t>
          </a:r>
          <a:r>
            <a:rPr lang="en-US" sz="1800" kern="1200" dirty="0" err="1">
              <a:latin typeface="Times New Roman" panose="02020603050405020304" pitchFamily="18" charset="0"/>
              <a:cs typeface="Times New Roman" panose="02020603050405020304" pitchFamily="18" charset="0"/>
            </a:rPr>
            <a:t>tư</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này</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hoặc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bằng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văn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bản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giấy</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trong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thời</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hạn</a:t>
          </a:r>
          <a:r>
            <a:rPr lang="en-US" sz="1800" kern="1200" dirty="0">
              <a:latin typeface="Times New Roman" panose="02020603050405020304" pitchFamily="18" charset="0"/>
              <a:cs typeface="Times New Roman" panose="02020603050405020304" pitchFamily="18" charset="0"/>
            </a:rPr>
            <a:t> 05 </a:t>
          </a:r>
          <a:r>
            <a:rPr lang="en-US" sz="1800" kern="1200" dirty="0" err="1">
              <a:latin typeface="Times New Roman" panose="02020603050405020304" pitchFamily="18" charset="0"/>
              <a:cs typeface="Times New Roman" panose="02020603050405020304" pitchFamily="18" charset="0"/>
            </a:rPr>
            <a:t>ngày</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làm</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việc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kể</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từ</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ngày</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nhận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được</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báo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cáo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giao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dịch</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đáng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ngờ</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trao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đổi</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với</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đối</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tượng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báo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cáo</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những</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vấn</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đề</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phát</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sinh</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nếu</a:t>
          </a:r>
          <a:r>
            <a:rPr lang="en-US" sz="1800" kern="1200" dirty="0">
              <a:latin typeface="Times New Roman" panose="02020603050405020304" pitchFamily="18" charset="0"/>
              <a:cs typeface="Times New Roman" panose="02020603050405020304" pitchFamily="18" charset="0"/>
            </a:rPr>
            <a:t> </a:t>
          </a:r>
          <a:r>
            <a:rPr lang="en-US" sz="1800" kern="1200" dirty="0" err="1">
              <a:latin typeface="Times New Roman" panose="02020603050405020304" pitchFamily="18" charset="0"/>
              <a:cs typeface="Times New Roman" panose="02020603050405020304" pitchFamily="18" charset="0"/>
            </a:rPr>
            <a:t>có</a:t>
          </a:r>
          <a:r>
            <a:rPr lang="en-US" sz="1800" kern="1200" dirty="0">
              <a:latin typeface="Times New Roman" panose="02020603050405020304" pitchFamily="18" charset="0"/>
              <a:cs typeface="Times New Roman" panose="02020603050405020304" pitchFamily="18" charset="0"/>
            </a:rPr>
            <a:t>).</a:t>
          </a:r>
        </a:p>
      </dsp:txBody>
      <dsp:txXfrm>
        <a:off x="2480651" y="316064"/>
        <a:ext cx="5263344" cy="2297109"/>
      </dsp:txXfrm>
    </dsp:sp>
    <dsp:sp modelId="{25E3B7B6-29D6-49CE-8B0E-DDCBFF7FB9B7}">
      <dsp:nvSpPr>
        <dsp:cNvPr id="0" name=""/>
        <dsp:cNvSpPr/>
      </dsp:nvSpPr>
      <dsp:spPr>
        <a:xfrm>
          <a:off x="3783" y="2976598"/>
          <a:ext cx="1935053" cy="735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480" tIns="101600" rIns="284480" bIns="101600" numCol="1" spcCol="1270" anchor="ctr" anchorCtr="0">
          <a:noAutofit/>
        </a:bodyPr>
        <a:lstStyle/>
        <a:p>
          <a:pPr marL="0" lvl="0" indent="0" algn="r" defTabSz="1778000">
            <a:lnSpc>
              <a:spcPct val="90000"/>
            </a:lnSpc>
            <a:spcBef>
              <a:spcPct val="0"/>
            </a:spcBef>
            <a:spcAft>
              <a:spcPct val="35000"/>
            </a:spcAft>
            <a:buNone/>
          </a:pPr>
          <a:r>
            <a:rPr lang="en-US" sz="4000" b="1" kern="1200" dirty="0">
              <a:solidFill>
                <a:schemeClr val="bg1"/>
              </a:solidFill>
              <a:latin typeface="Times New Roman" panose="02020603050405020304" pitchFamily="18" charset="0"/>
              <a:cs typeface="Times New Roman" panose="02020603050405020304" pitchFamily="18" charset="0"/>
            </a:rPr>
            <a:t>TT 27</a:t>
          </a:r>
        </a:p>
      </dsp:txBody>
      <dsp:txXfrm>
        <a:off x="3783" y="2976598"/>
        <a:ext cx="1935053" cy="735075"/>
      </dsp:txXfrm>
    </dsp:sp>
    <dsp:sp modelId="{29B9F70C-531E-43F9-8A9C-D51DC64A24F0}">
      <dsp:nvSpPr>
        <dsp:cNvPr id="0" name=""/>
        <dsp:cNvSpPr/>
      </dsp:nvSpPr>
      <dsp:spPr>
        <a:xfrm>
          <a:off x="1938836" y="2677973"/>
          <a:ext cx="387010" cy="1332323"/>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873533-293E-4DE5-A5CE-EF7629D43D1C}">
      <dsp:nvSpPr>
        <dsp:cNvPr id="0" name=""/>
        <dsp:cNvSpPr/>
      </dsp:nvSpPr>
      <dsp:spPr>
        <a:xfrm>
          <a:off x="2480651" y="2677973"/>
          <a:ext cx="5263344" cy="13323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just" defTabSz="800100">
            <a:lnSpc>
              <a:spcPct val="90000"/>
            </a:lnSpc>
            <a:spcBef>
              <a:spcPct val="0"/>
            </a:spcBef>
            <a:spcAft>
              <a:spcPct val="15000"/>
            </a:spcAft>
            <a:buNone/>
          </a:pPr>
          <a:r>
            <a:rPr lang="vi-VN" sz="1800" b="0" i="0" kern="1200" dirty="0">
              <a:latin typeface="Times New Roman" panose="02020603050405020304" pitchFamily="18" charset="0"/>
              <a:cs typeface="Times New Roman" panose="02020603050405020304" pitchFamily="18" charset="0"/>
            </a:rPr>
            <a:t>3. Cục Phòng, chống rửa tiền có trách nhiệm xác nhận việc đã nhận được báo cáo giao dịch đáng ngờ trong thời hạn 05 ngày làm việc </a:t>
          </a:r>
          <a:r>
            <a:rPr lang="vi-VN" sz="1800" b="1" i="1" u="sng" kern="1200" dirty="0">
              <a:latin typeface="Times New Roman" panose="02020603050405020304" pitchFamily="18" charset="0"/>
              <a:cs typeface="Times New Roman" panose="02020603050405020304" pitchFamily="18" charset="0"/>
            </a:rPr>
            <a:t>kể từ ngày nhận đủ thông tin, hồ sơ, tài liệu theo quy định;</a:t>
          </a:r>
          <a:r>
            <a:rPr lang="vi-VN" sz="1800" b="0" i="0" kern="1200" dirty="0">
              <a:latin typeface="Times New Roman" panose="02020603050405020304" pitchFamily="18" charset="0"/>
              <a:cs typeface="Times New Roman" panose="02020603050405020304" pitchFamily="18" charset="0"/>
            </a:rPr>
            <a:t> trao đổi với đối tượng báo cáo những vấn đề phát sinh (nếu có).</a:t>
          </a:r>
          <a:endParaRPr lang="en-US" sz="1800" kern="1200" dirty="0">
            <a:latin typeface="Times New Roman" panose="02020603050405020304" pitchFamily="18" charset="0"/>
            <a:cs typeface="Times New Roman" panose="02020603050405020304" pitchFamily="18" charset="0"/>
          </a:endParaRPr>
        </a:p>
      </dsp:txBody>
      <dsp:txXfrm>
        <a:off x="2480651" y="2677973"/>
        <a:ext cx="5263344" cy="133232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31978F-DE50-4B98-A2B5-C9A555105BD7}">
      <dsp:nvSpPr>
        <dsp:cNvPr id="0" name=""/>
        <dsp:cNvSpPr/>
      </dsp:nvSpPr>
      <dsp:spPr>
        <a:xfrm>
          <a:off x="0" y="47189"/>
          <a:ext cx="8413477" cy="13922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vi-VN" sz="1700" b="0" i="0" kern="1200" dirty="0">
              <a:latin typeface="Times New Roman" panose="02020603050405020304" pitchFamily="18" charset="0"/>
              <a:cs typeface="Times New Roman" panose="02020603050405020304" pitchFamily="18" charset="0"/>
            </a:rPr>
            <a:t>5. Các tổ chức tài chính tham gia vào giao dịch chuyển tiền điện tử bao gồm cả tổ chức tài chính khởi tạo, tổ chức tài chính trung gian, tổ chức tài chính thụ hưởng có trách nhiệm đảm bảo thông tin điện chuyển tiền duy trì trong suốt quá trình giao dịch bao gồm cả thông tin để xác định, phân biệt giao dịch chuyển tiền điện tử quốc tế, giao dịch chuyển tiền điện tử trong nước.</a:t>
          </a:r>
          <a:endParaRPr lang="en-US" sz="1700" kern="1200" dirty="0">
            <a:latin typeface="Times New Roman" panose="02020603050405020304" pitchFamily="18" charset="0"/>
            <a:cs typeface="Times New Roman" panose="02020603050405020304" pitchFamily="18" charset="0"/>
          </a:endParaRPr>
        </a:p>
      </dsp:txBody>
      <dsp:txXfrm>
        <a:off x="67966" y="115155"/>
        <a:ext cx="8277545" cy="1256367"/>
      </dsp:txXfrm>
    </dsp:sp>
    <dsp:sp modelId="{B911DCFF-8833-4DAC-8E66-FBE7410A4372}">
      <dsp:nvSpPr>
        <dsp:cNvPr id="0" name=""/>
        <dsp:cNvSpPr/>
      </dsp:nvSpPr>
      <dsp:spPr>
        <a:xfrm>
          <a:off x="0" y="1439489"/>
          <a:ext cx="8413477" cy="774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128" tIns="21590" rIns="120904" bIns="21590" numCol="1" spcCol="1270" anchor="t" anchorCtr="0">
          <a:noAutofit/>
        </a:bodyPr>
        <a:lstStyle/>
        <a:p>
          <a:pPr marL="114300" lvl="1" indent="0" algn="just" defTabSz="577850">
            <a:lnSpc>
              <a:spcPct val="90000"/>
            </a:lnSpc>
            <a:spcBef>
              <a:spcPct val="0"/>
            </a:spcBef>
            <a:spcAft>
              <a:spcPct val="20000"/>
            </a:spcAft>
            <a:buNone/>
          </a:pPr>
          <a:r>
            <a:rPr lang="en-US" sz="1300" kern="1200" dirty="0">
              <a:solidFill>
                <a:schemeClr val="bg1"/>
              </a:solidFill>
              <a:latin typeface="Times New Roman" panose="02020603050405020304" pitchFamily="18" charset="0"/>
              <a:cs typeface="Times New Roman" panose="02020603050405020304" pitchFamily="18" charset="0"/>
            </a:rPr>
            <a:t>   </a:t>
          </a:r>
        </a:p>
        <a:p>
          <a:pPr marL="0" lvl="1" indent="0" algn="just" defTabSz="577850">
            <a:lnSpc>
              <a:spcPct val="90000"/>
            </a:lnSpc>
            <a:spcBef>
              <a:spcPct val="0"/>
            </a:spcBef>
            <a:spcAft>
              <a:spcPct val="20000"/>
            </a:spcAft>
            <a:buNone/>
          </a:pPr>
          <a:r>
            <a:rPr lang="en-US" sz="1300" kern="1200" dirty="0" err="1">
              <a:solidFill>
                <a:schemeClr val="bg1"/>
              </a:solidFill>
              <a:latin typeface="Times New Roman" panose="02020603050405020304" pitchFamily="18" charset="0"/>
              <a:cs typeface="Times New Roman" panose="02020603050405020304" pitchFamily="18" charset="0"/>
            </a:rPr>
            <a:t>Cụ</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thể</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hóa</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trách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nhiệm</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của</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tổ</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chức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tài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chính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trong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việc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đảm</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bảo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tính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minh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bạch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truy</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xuất</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thông</a:t>
          </a:r>
          <a:r>
            <a:rPr lang="en-US" sz="1300" kern="1200" dirty="0">
              <a:solidFill>
                <a:schemeClr val="bg1"/>
              </a:solidFill>
              <a:latin typeface="Times New Roman" panose="02020603050405020304" pitchFamily="18" charset="0"/>
              <a:cs typeface="Times New Roman" panose="02020603050405020304" pitchFamily="18" charset="0"/>
            </a:rPr>
            <a:t> tin </a:t>
          </a:r>
          <a:r>
            <a:rPr lang="en-US" sz="1300" kern="1200" dirty="0" err="1">
              <a:solidFill>
                <a:schemeClr val="bg1"/>
              </a:solidFill>
              <a:latin typeface="Times New Roman" panose="02020603050405020304" pitchFamily="18" charset="0"/>
              <a:cs typeface="Times New Roman" panose="02020603050405020304" pitchFamily="18" charset="0"/>
            </a:rPr>
            <a:t>và</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tăng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cường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thẩm</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tra</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xác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minh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giao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dịch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chuyển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tiền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điện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tử</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phù</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hợp</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với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pháp</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luật</a:t>
          </a:r>
          <a:r>
            <a:rPr lang="en-US" sz="1300" kern="1200" dirty="0">
              <a:solidFill>
                <a:schemeClr val="bg1"/>
              </a:solidFill>
              <a:latin typeface="Times New Roman" panose="02020603050405020304" pitchFamily="18" charset="0"/>
              <a:cs typeface="Times New Roman" panose="02020603050405020304" pitchFamily="18" charset="0"/>
            </a:rPr>
            <a:t> Việt Nam </a:t>
          </a:r>
          <a:r>
            <a:rPr lang="en-US" sz="1300" kern="1200" dirty="0" err="1">
              <a:solidFill>
                <a:schemeClr val="bg1"/>
              </a:solidFill>
              <a:latin typeface="Times New Roman" panose="02020603050405020304" pitchFamily="18" charset="0"/>
              <a:cs typeface="Times New Roman" panose="02020603050405020304" pitchFamily="18" charset="0"/>
            </a:rPr>
            <a:t>và</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tiêu</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chuẩn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quốc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tế</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về</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phòng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chống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rửa</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tiền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và</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tài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trợ</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khủng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bố</a:t>
          </a:r>
          <a:r>
            <a:rPr lang="en-US" sz="1300" kern="1200" dirty="0">
              <a:solidFill>
                <a:schemeClr val="bg1"/>
              </a:solidFill>
              <a:latin typeface="Times New Roman" panose="02020603050405020304" pitchFamily="18" charset="0"/>
              <a:cs typeface="Times New Roman" panose="02020603050405020304" pitchFamily="18" charset="0"/>
            </a:rPr>
            <a:t>.</a:t>
          </a:r>
        </a:p>
      </dsp:txBody>
      <dsp:txXfrm>
        <a:off x="0" y="1439489"/>
        <a:ext cx="8413477" cy="774180"/>
      </dsp:txXfrm>
    </dsp:sp>
    <dsp:sp modelId="{AEA0EC38-4804-4ABB-9FF0-B585F3EC5A9F}">
      <dsp:nvSpPr>
        <dsp:cNvPr id="0" name=""/>
        <dsp:cNvSpPr/>
      </dsp:nvSpPr>
      <dsp:spPr>
        <a:xfrm>
          <a:off x="0" y="2213669"/>
          <a:ext cx="8413477" cy="13922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vi-VN" sz="1700" b="0" i="0" kern="1200" dirty="0">
              <a:latin typeface="Times New Roman" panose="02020603050405020304" pitchFamily="18" charset="0"/>
              <a:cs typeface="Times New Roman" panose="02020603050405020304" pitchFamily="18" charset="0"/>
            </a:rPr>
            <a:t>6. Đối với giao dịch có từ 02 người khởi tạo hoặc từ 02 người thụ hưởng trở lên, tổ chức tài chính khởi tạo, tổ chức tài chính thụ hưởng có trách nhiệm duy trì đầy đủ thông tin khách hàng trong giao dịch; tổ chức tài chính khởi tạo có trách nhiệm cung cấp đầy đủ thông tin người khởi tạo, người thụ hưởng trong giao dịch đó cho tổ chức tài chính thụ hưởng và cung cấp cho các tổ chức tài chính trung gian tham gia vào giao dịch khi được yêu cầu.</a:t>
          </a:r>
          <a:endParaRPr lang="en-US" sz="1700" kern="1200" dirty="0">
            <a:latin typeface="Times New Roman" panose="02020603050405020304" pitchFamily="18" charset="0"/>
            <a:cs typeface="Times New Roman" panose="02020603050405020304" pitchFamily="18" charset="0"/>
          </a:endParaRPr>
        </a:p>
      </dsp:txBody>
      <dsp:txXfrm>
        <a:off x="67966" y="2281635"/>
        <a:ext cx="8277545" cy="1256367"/>
      </dsp:txXfrm>
    </dsp:sp>
    <dsp:sp modelId="{1F630445-4690-4B77-A852-2FCC1F9E320C}">
      <dsp:nvSpPr>
        <dsp:cNvPr id="0" name=""/>
        <dsp:cNvSpPr/>
      </dsp:nvSpPr>
      <dsp:spPr>
        <a:xfrm>
          <a:off x="0" y="3605969"/>
          <a:ext cx="8413477" cy="774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128" tIns="21590" rIns="120904" bIns="21590" numCol="1" spcCol="1270" anchor="t" anchorCtr="0">
          <a:noAutofit/>
        </a:bodyPr>
        <a:lstStyle/>
        <a:p>
          <a:pPr marL="114300" lvl="1" indent="0" algn="just" defTabSz="577850">
            <a:lnSpc>
              <a:spcPct val="90000"/>
            </a:lnSpc>
            <a:spcBef>
              <a:spcPct val="0"/>
            </a:spcBef>
            <a:spcAft>
              <a:spcPct val="20000"/>
            </a:spcAft>
            <a:buNone/>
          </a:pPr>
          <a:r>
            <a:rPr lang="en-US" sz="1300" kern="1200" dirty="0">
              <a:solidFill>
                <a:schemeClr val="bg1"/>
              </a:solidFill>
              <a:latin typeface="Times New Roman" panose="02020603050405020304" pitchFamily="18" charset="0"/>
              <a:cs typeface="Times New Roman" panose="02020603050405020304" pitchFamily="18" charset="0"/>
            </a:rPr>
            <a:t>	</a:t>
          </a:r>
        </a:p>
        <a:p>
          <a:pPr marL="0" lvl="1" indent="0" algn="just" defTabSz="577850">
            <a:lnSpc>
              <a:spcPct val="90000"/>
            </a:lnSpc>
            <a:spcBef>
              <a:spcPct val="0"/>
            </a:spcBef>
            <a:spcAft>
              <a:spcPct val="20000"/>
            </a:spcAft>
            <a:buNone/>
          </a:pPr>
          <a:r>
            <a:rPr lang="en-US" sz="1300" kern="1200" dirty="0" err="1">
              <a:solidFill>
                <a:schemeClr val="bg1"/>
              </a:solidFill>
              <a:latin typeface="Times New Roman" panose="02020603050405020304" pitchFamily="18" charset="0"/>
              <a:cs typeface="Times New Roman" panose="02020603050405020304" pitchFamily="18" charset="0"/>
            </a:rPr>
            <a:t>Yêu</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cầu</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tổ</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chức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tài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chính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tham</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gia</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vào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giao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dịch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chuyển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tiền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điện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tử</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phải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rà</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soát</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xác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minh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giao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dịch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và</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thực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hiện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tăng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cường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rà</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soát</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xác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minh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khi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nghi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ngờ</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khách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hàng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có</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liên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quan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đến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hoạt</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động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rửa</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tiền</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hoặc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tài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trợ</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khủng</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bố</a:t>
          </a:r>
          <a:r>
            <a:rPr lang="en-US" sz="1300" kern="1200" dirty="0">
              <a:solidFill>
                <a:schemeClr val="bg1"/>
              </a:solidFill>
              <a:latin typeface="Times New Roman" panose="02020603050405020304" pitchFamily="18" charset="0"/>
              <a:cs typeface="Times New Roman" panose="02020603050405020304" pitchFamily="18" charset="0"/>
            </a:rPr>
            <a:t>, bao </a:t>
          </a:r>
          <a:r>
            <a:rPr lang="en-US" sz="1300" kern="1200" dirty="0" err="1">
              <a:solidFill>
                <a:schemeClr val="bg1"/>
              </a:solidFill>
              <a:latin typeface="Times New Roman" panose="02020603050405020304" pitchFamily="18" charset="0"/>
              <a:cs typeface="Times New Roman" panose="02020603050405020304" pitchFamily="18" charset="0"/>
            </a:rPr>
            <a:t>gồm</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cả</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các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giao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dịch</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dưới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mức</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phải</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báo</a:t>
          </a:r>
          <a:r>
            <a:rPr lang="en-US" sz="1300" kern="1200" dirty="0">
              <a:solidFill>
                <a:schemeClr val="bg1"/>
              </a:solidFill>
              <a:latin typeface="Times New Roman" panose="02020603050405020304" pitchFamily="18" charset="0"/>
              <a:cs typeface="Times New Roman" panose="02020603050405020304" pitchFamily="18" charset="0"/>
            </a:rPr>
            <a:t> </a:t>
          </a:r>
          <a:r>
            <a:rPr lang="en-US" sz="1300" kern="1200" dirty="0" err="1">
              <a:solidFill>
                <a:schemeClr val="bg1"/>
              </a:solidFill>
              <a:latin typeface="Times New Roman" panose="02020603050405020304" pitchFamily="18" charset="0"/>
              <a:cs typeface="Times New Roman" panose="02020603050405020304" pitchFamily="18" charset="0"/>
            </a:rPr>
            <a:t>cáo</a:t>
          </a:r>
          <a:endParaRPr lang="en-US" sz="1300" kern="1200" dirty="0">
            <a:solidFill>
              <a:schemeClr val="bg1"/>
            </a:solidFill>
            <a:latin typeface="Times New Roman" panose="02020603050405020304" pitchFamily="18" charset="0"/>
            <a:cs typeface="Times New Roman" panose="02020603050405020304" pitchFamily="18" charset="0"/>
          </a:endParaRPr>
        </a:p>
      </dsp:txBody>
      <dsp:txXfrm>
        <a:off x="0" y="3605969"/>
        <a:ext cx="8413477" cy="7741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31978F-DE50-4B98-A2B5-C9A555105BD7}">
      <dsp:nvSpPr>
        <dsp:cNvPr id="0" name=""/>
        <dsp:cNvSpPr/>
      </dsp:nvSpPr>
      <dsp:spPr>
        <a:xfrm>
          <a:off x="0" y="1480"/>
          <a:ext cx="8413477" cy="175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US" sz="1700" b="0" i="0" kern="1200" dirty="0">
              <a:latin typeface="Times New Roman" panose="02020603050405020304" pitchFamily="18" charset="0"/>
              <a:cs typeface="Times New Roman" panose="02020603050405020304" pitchFamily="18" charset="0"/>
            </a:rPr>
            <a:t>3. </a:t>
          </a:r>
          <a:r>
            <a:rPr lang="en-US" sz="1700" b="0" i="0" kern="1200" dirty="0" err="1">
              <a:latin typeface="Times New Roman" panose="02020603050405020304" pitchFamily="18" charset="0"/>
              <a:cs typeface="Times New Roman" panose="02020603050405020304" pitchFamily="18" charset="0"/>
            </a:rPr>
            <a:t>Nội</a:t>
          </a:r>
          <a:r>
            <a:rPr lang="en-US" sz="1700" b="0" i="0" kern="1200" dirty="0">
              <a:latin typeface="Times New Roman" panose="02020603050405020304" pitchFamily="18" charset="0"/>
              <a:cs typeface="Times New Roman" panose="02020603050405020304" pitchFamily="18" charset="0"/>
            </a:rPr>
            <a:t> dung </a:t>
          </a:r>
          <a:r>
            <a:rPr lang="en-US" sz="1700" b="0" i="0" kern="1200" dirty="0" err="1">
              <a:latin typeface="Times New Roman" panose="02020603050405020304" pitchFamily="18" charset="0"/>
              <a:cs typeface="Times New Roman" panose="02020603050405020304" pitchFamily="18" charset="0"/>
            </a:rPr>
            <a:t>báo</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cáo</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giao</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dịch</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chuyển</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tiền</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điện</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tử</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tối</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thiểu</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gồm</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các</a:t>
          </a:r>
          <a:r>
            <a:rPr lang="en-US" sz="1700" b="0" i="0" kern="1200" dirty="0">
              <a:latin typeface="Times New Roman" panose="02020603050405020304" pitchFamily="18" charset="0"/>
              <a:cs typeface="Times New Roman" panose="02020603050405020304" pitchFamily="18" charset="0"/>
            </a:rPr>
            <a:t> </a:t>
          </a:r>
          <a:r>
            <a:rPr lang="en-US" sz="1700" b="0" i="0" kern="1200" dirty="0" err="1">
              <a:latin typeface="Times New Roman" panose="02020603050405020304" pitchFamily="18" charset="0"/>
              <a:cs typeface="Times New Roman" panose="02020603050405020304" pitchFamily="18" charset="0"/>
            </a:rPr>
            <a:t>thông</a:t>
          </a:r>
          <a:r>
            <a:rPr lang="en-US" sz="1700" b="0" i="0" kern="1200" dirty="0">
              <a:latin typeface="Times New Roman" panose="02020603050405020304" pitchFamily="18" charset="0"/>
              <a:cs typeface="Times New Roman" panose="02020603050405020304" pitchFamily="18" charset="0"/>
            </a:rPr>
            <a:t> tin </a:t>
          </a:r>
          <a:r>
            <a:rPr lang="en-US" sz="1700" b="0" i="0" kern="1200" dirty="0" err="1">
              <a:latin typeface="Times New Roman" panose="02020603050405020304" pitchFamily="18" charset="0"/>
              <a:cs typeface="Times New Roman" panose="02020603050405020304" pitchFamily="18" charset="0"/>
            </a:rPr>
            <a:t>sau</a:t>
          </a:r>
          <a:r>
            <a:rPr lang="en-US" sz="1700" b="0" i="0" kern="1200" dirty="0">
              <a:latin typeface="Times New Roman" panose="02020603050405020304" pitchFamily="18" charset="0"/>
              <a:cs typeface="Times New Roman" panose="02020603050405020304" pitchFamily="18" charset="0"/>
            </a:rPr>
            <a:t>:</a:t>
          </a:r>
        </a:p>
        <a:p>
          <a:pPr marL="0" lvl="0" indent="0" algn="just" defTabSz="755650">
            <a:lnSpc>
              <a:spcPct val="90000"/>
            </a:lnSpc>
            <a:spcBef>
              <a:spcPct val="0"/>
            </a:spcBef>
            <a:spcAft>
              <a:spcPct val="35000"/>
            </a:spcAft>
            <a:buNone/>
          </a:pPr>
          <a:r>
            <a:rPr lang="en-US" sz="1700" b="0" i="0" kern="1200" dirty="0">
              <a:latin typeface="Times New Roman" panose="02020603050405020304" pitchFamily="18" charset="0"/>
              <a:cs typeface="Times New Roman" panose="02020603050405020304" pitchFamily="18" charset="0"/>
            </a:rPr>
            <a:t>…d) </a:t>
          </a:r>
          <a:r>
            <a:rPr lang="vi-VN" sz="1700" b="0" i="0" kern="1200" dirty="0">
              <a:latin typeface="Times New Roman" panose="02020603050405020304" pitchFamily="18" charset="0"/>
              <a:cs typeface="Times New Roman" panose="02020603050405020304" pitchFamily="18" charset="0"/>
            </a:rPr>
            <a:t>Thông tin về giao dịch: số tài khoản (nếu có); số tiền; loại tiền; số tiền được quy đổi sang đồng Việt Nam (nếu loại tiền giao dịch là ngoại tệ); lý do, mục đích giao dịch; ngày giao dịch;</a:t>
          </a:r>
          <a:r>
            <a:rPr lang="vi-VN" sz="1700" b="0" i="0" u="sng" kern="1200" dirty="0">
              <a:latin typeface="Times New Roman" panose="02020603050405020304" pitchFamily="18" charset="0"/>
              <a:cs typeface="Times New Roman" panose="02020603050405020304" pitchFamily="18" charset="0"/>
            </a:rPr>
            <a:t> </a:t>
          </a:r>
          <a:r>
            <a:rPr lang="vi-VN" sz="1700" b="1" i="1" u="sng" kern="1200" dirty="0">
              <a:latin typeface="Times New Roman" panose="02020603050405020304" pitchFamily="18" charset="0"/>
              <a:cs typeface="Times New Roman" panose="02020603050405020304" pitchFamily="18" charset="0"/>
            </a:rPr>
            <a:t>mã giao dịch hoặc số tham chiếu duy nhất trong trường hợp không có số tài khoản, số định danh của người khởi tạo do tổ chức tài chính khởi tạo hoặc tổ chức tài chính trung gian gửi đến đảm bảo truy xuất nguồn gốc của giao dịch</a:t>
          </a:r>
          <a:r>
            <a:rPr lang="vi-VN" sz="1700" b="0" i="1" u="sng" kern="1200" dirty="0">
              <a:latin typeface="Times New Roman" panose="02020603050405020304" pitchFamily="18" charset="0"/>
              <a:cs typeface="Times New Roman" panose="02020603050405020304" pitchFamily="18" charset="0"/>
            </a:rPr>
            <a:t>;</a:t>
          </a:r>
          <a:r>
            <a:rPr lang="en-US" sz="1700" b="0" i="0" u="sng" kern="1200" dirty="0">
              <a:latin typeface="Times New Roman" panose="02020603050405020304" pitchFamily="18" charset="0"/>
              <a:cs typeface="Times New Roman" panose="02020603050405020304" pitchFamily="18" charset="0"/>
            </a:rPr>
            <a:t> </a:t>
          </a:r>
          <a:endParaRPr lang="en-US" sz="1700" u="sng" kern="1200" dirty="0">
            <a:latin typeface="Times New Roman" panose="02020603050405020304" pitchFamily="18" charset="0"/>
            <a:cs typeface="Times New Roman" panose="02020603050405020304" pitchFamily="18" charset="0"/>
          </a:endParaRPr>
        </a:p>
      </dsp:txBody>
      <dsp:txXfrm>
        <a:off x="85444" y="86924"/>
        <a:ext cx="8242589" cy="1579432"/>
      </dsp:txXfrm>
    </dsp:sp>
    <dsp:sp modelId="{B911DCFF-8833-4DAC-8E66-FBE7410A4372}">
      <dsp:nvSpPr>
        <dsp:cNvPr id="0" name=""/>
        <dsp:cNvSpPr/>
      </dsp:nvSpPr>
      <dsp:spPr>
        <a:xfrm>
          <a:off x="0" y="1751800"/>
          <a:ext cx="8413477" cy="4574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128" tIns="15240" rIns="85344" bIns="15240" numCol="1" spcCol="1270" anchor="t" anchorCtr="0">
          <a:noAutofit/>
        </a:bodyPr>
        <a:lstStyle/>
        <a:p>
          <a:pPr marL="114300" lvl="1" indent="0" algn="just" defTabSz="533400">
            <a:lnSpc>
              <a:spcPct val="90000"/>
            </a:lnSpc>
            <a:spcBef>
              <a:spcPct val="0"/>
            </a:spcBef>
            <a:spcAft>
              <a:spcPct val="20000"/>
            </a:spcAft>
            <a:buNone/>
          </a:pPr>
          <a:r>
            <a:rPr lang="en-US" sz="12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Số</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tham</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chiếu</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duy</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nhất</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hỗ</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trợ</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các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tổ</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chức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tài</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chính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trong</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việc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quản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lý</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hồ</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sơ</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giao</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dịch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giảm</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thiểu</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sai</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sót</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và</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tăng</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cường</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tính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chính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xác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trong</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quá</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trình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xử</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lý</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và</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báo</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cáo</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thông</a:t>
          </a:r>
          <a:r>
            <a:rPr lang="en-US" sz="1600" kern="1200" dirty="0">
              <a:solidFill>
                <a:schemeClr val="bg1"/>
              </a:solidFill>
              <a:latin typeface="Times New Roman" panose="02020603050405020304" pitchFamily="18" charset="0"/>
              <a:cs typeface="Times New Roman" panose="02020603050405020304" pitchFamily="18" charset="0"/>
            </a:rPr>
            <a:t> tin.​ </a:t>
          </a:r>
          <a:endParaRPr lang="en-US" sz="1200" kern="1200" dirty="0">
            <a:solidFill>
              <a:schemeClr val="bg1"/>
            </a:solidFill>
            <a:latin typeface="Times New Roman" panose="02020603050405020304" pitchFamily="18" charset="0"/>
            <a:cs typeface="Times New Roman" panose="02020603050405020304" pitchFamily="18" charset="0"/>
          </a:endParaRPr>
        </a:p>
      </dsp:txBody>
      <dsp:txXfrm>
        <a:off x="0" y="1751800"/>
        <a:ext cx="8413477" cy="457470"/>
      </dsp:txXfrm>
    </dsp:sp>
    <dsp:sp modelId="{AEA0EC38-4804-4ABB-9FF0-B585F3EC5A9F}">
      <dsp:nvSpPr>
        <dsp:cNvPr id="0" name=""/>
        <dsp:cNvSpPr/>
      </dsp:nvSpPr>
      <dsp:spPr>
        <a:xfrm>
          <a:off x="0" y="2209270"/>
          <a:ext cx="8413477" cy="175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US" sz="1700" kern="1200" dirty="0">
              <a:latin typeface="Times New Roman" panose="02020603050405020304" pitchFamily="18" charset="0"/>
              <a:cs typeface="Times New Roman" panose="02020603050405020304" pitchFamily="18" charset="0"/>
            </a:rPr>
            <a:t>5. Các </a:t>
          </a:r>
          <a:r>
            <a:rPr lang="en-US" sz="1700" kern="1200" dirty="0" err="1">
              <a:latin typeface="Times New Roman" panose="02020603050405020304" pitchFamily="18" charset="0"/>
              <a:cs typeface="Times New Roman" panose="02020603050405020304" pitchFamily="18" charset="0"/>
            </a:rPr>
            <a:t>giao</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dịch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chuyển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tiền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điện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tử</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không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phải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báo</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cáo</a:t>
          </a:r>
          <a:r>
            <a:rPr lang="en-US" sz="1700" kern="1200" dirty="0">
              <a:latin typeface="Times New Roman" panose="02020603050405020304" pitchFamily="18" charset="0"/>
              <a:cs typeface="Times New Roman" panose="02020603050405020304" pitchFamily="18" charset="0"/>
            </a:rPr>
            <a:t> bao </a:t>
          </a:r>
          <a:r>
            <a:rPr lang="en-US" sz="1700" kern="1200" dirty="0" err="1">
              <a:latin typeface="Times New Roman" panose="02020603050405020304" pitchFamily="18" charset="0"/>
              <a:cs typeface="Times New Roman" panose="02020603050405020304" pitchFamily="18" charset="0"/>
            </a:rPr>
            <a:t>gồm</a:t>
          </a:r>
          <a:r>
            <a:rPr lang="en-US" sz="1700" kern="1200" dirty="0">
              <a:latin typeface="Times New Roman" panose="02020603050405020304" pitchFamily="18" charset="0"/>
              <a:cs typeface="Times New Roman" panose="02020603050405020304" pitchFamily="18" charset="0"/>
            </a:rPr>
            <a:t>:</a:t>
          </a:r>
        </a:p>
        <a:p>
          <a:pPr marL="0" lvl="0" indent="0" algn="just" defTabSz="755650">
            <a:lnSpc>
              <a:spcPct val="90000"/>
            </a:lnSpc>
            <a:spcBef>
              <a:spcPct val="0"/>
            </a:spcBef>
            <a:spcAft>
              <a:spcPct val="35000"/>
            </a:spcAft>
            <a:buNone/>
          </a:pPr>
          <a:r>
            <a:rPr lang="en-US" sz="1700" kern="1200" dirty="0">
              <a:latin typeface="Times New Roman" panose="02020603050405020304" pitchFamily="18" charset="0"/>
              <a:cs typeface="Times New Roman" panose="02020603050405020304" pitchFamily="18" charset="0"/>
            </a:rPr>
            <a:t>.. b) Giao </a:t>
          </a:r>
          <a:r>
            <a:rPr lang="en-US" sz="1700" kern="1200" dirty="0" err="1">
              <a:latin typeface="Times New Roman" panose="02020603050405020304" pitchFamily="18" charset="0"/>
              <a:cs typeface="Times New Roman" panose="02020603050405020304" pitchFamily="18" charset="0"/>
            </a:rPr>
            <a:t>dịch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chuyển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tiền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thanh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toán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giữa</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các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tổ</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chức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tài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chính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mà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người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khởi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tạo</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người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thụ</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hưởng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đều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các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tổ</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chức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tài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chính</a:t>
          </a:r>
          <a:r>
            <a:rPr lang="en-US" sz="1700"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thực</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hiện</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hoạt</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động</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nhân</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danh</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tổ</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chức</a:t>
          </a:r>
          <a:r>
            <a:rPr lang="en-US" sz="1700" b="1" i="1" u="sng" kern="1200" dirty="0">
              <a:latin typeface="Times New Roman" panose="02020603050405020304" pitchFamily="18" charset="0"/>
              <a:cs typeface="Times New Roman" panose="02020603050405020304" pitchFamily="18" charset="0"/>
            </a:rPr>
            <a:t> </a:t>
          </a:r>
          <a:r>
            <a:rPr lang="en-US" sz="1700" b="1" i="1" u="sng" kern="1200" dirty="0" err="1">
              <a:latin typeface="Times New Roman" panose="02020603050405020304" pitchFamily="18" charset="0"/>
              <a:cs typeface="Times New Roman" panose="02020603050405020304" pitchFamily="18" charset="0"/>
            </a:rPr>
            <a:t>mình</a:t>
          </a:r>
          <a:r>
            <a:rPr lang="en-US" sz="1700" b="1" i="1" u="sng" kern="1200" dirty="0">
              <a:latin typeface="Times New Roman" panose="02020603050405020304" pitchFamily="18" charset="0"/>
              <a:cs typeface="Times New Roman" panose="02020603050405020304" pitchFamily="18" charset="0"/>
            </a:rPr>
            <a:t>.</a:t>
          </a:r>
          <a:endParaRPr lang="en-US" sz="1700" b="1" u="sng" kern="1200" dirty="0">
            <a:latin typeface="Times New Roman" panose="02020603050405020304" pitchFamily="18" charset="0"/>
            <a:cs typeface="Times New Roman" panose="02020603050405020304" pitchFamily="18" charset="0"/>
          </a:endParaRPr>
        </a:p>
      </dsp:txBody>
      <dsp:txXfrm>
        <a:off x="85444" y="2294714"/>
        <a:ext cx="8242589" cy="1579432"/>
      </dsp:txXfrm>
    </dsp:sp>
    <dsp:sp modelId="{1F630445-4690-4B77-A852-2FCC1F9E320C}">
      <dsp:nvSpPr>
        <dsp:cNvPr id="0" name=""/>
        <dsp:cNvSpPr/>
      </dsp:nvSpPr>
      <dsp:spPr>
        <a:xfrm>
          <a:off x="0" y="3959590"/>
          <a:ext cx="8413477" cy="4662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128" tIns="20320" rIns="113792" bIns="20320" numCol="1" spcCol="1270" anchor="t" anchorCtr="0">
          <a:noAutofit/>
        </a:bodyPr>
        <a:lstStyle/>
        <a:p>
          <a:pPr marL="114300" lvl="1" indent="0" algn="just" defTabSz="711200">
            <a:lnSpc>
              <a:spcPct val="90000"/>
            </a:lnSpc>
            <a:spcBef>
              <a:spcPct val="0"/>
            </a:spcBef>
            <a:spcAft>
              <a:spcPct val="20000"/>
            </a:spcAft>
            <a:buNone/>
          </a:pPr>
          <a:r>
            <a:rPr lang="en-US" sz="1600" kern="1200" dirty="0" err="1">
              <a:solidFill>
                <a:schemeClr val="bg1"/>
              </a:solidFill>
              <a:latin typeface="Times New Roman" panose="02020603050405020304" pitchFamily="18" charset="0"/>
              <a:cs typeface="Times New Roman" panose="02020603050405020304" pitchFamily="18" charset="0"/>
            </a:rPr>
            <a:t>Làm</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rõ</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các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giao</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dịch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chuyển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tiền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điện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tử</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không</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phải</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báo</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cáo</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như</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hoạt</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động</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điều</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chuyển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vốn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giữa</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các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tổ</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chức</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tài</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chính</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phù</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hợp</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với</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pháp</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luật</a:t>
          </a:r>
          <a:r>
            <a:rPr lang="en-US" sz="1600" kern="1200" dirty="0">
              <a:solidFill>
                <a:schemeClr val="bg1"/>
              </a:solidFill>
              <a:latin typeface="Times New Roman" panose="02020603050405020304" pitchFamily="18" charset="0"/>
              <a:cs typeface="Times New Roman" panose="02020603050405020304" pitchFamily="18" charset="0"/>
            </a:rPr>
            <a:t> Việt Nam </a:t>
          </a:r>
          <a:r>
            <a:rPr lang="en-US" sz="1600" kern="1200" dirty="0" err="1">
              <a:solidFill>
                <a:schemeClr val="bg1"/>
              </a:solidFill>
              <a:latin typeface="Times New Roman" panose="02020603050405020304" pitchFamily="18" charset="0"/>
              <a:cs typeface="Times New Roman" panose="02020603050405020304" pitchFamily="18" charset="0"/>
            </a:rPr>
            <a:t>và</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Khuyến</a:t>
          </a:r>
          <a:r>
            <a:rPr lang="en-US" sz="1600" kern="1200" dirty="0">
              <a:solidFill>
                <a:schemeClr val="bg1"/>
              </a:solidFill>
              <a:latin typeface="Times New Roman" panose="02020603050405020304" pitchFamily="18" charset="0"/>
              <a:cs typeface="Times New Roman" panose="02020603050405020304" pitchFamily="18" charset="0"/>
            </a:rPr>
            <a:t> </a:t>
          </a:r>
          <a:r>
            <a:rPr lang="en-US" sz="1600" kern="1200" dirty="0" err="1">
              <a:solidFill>
                <a:schemeClr val="bg1"/>
              </a:solidFill>
              <a:latin typeface="Times New Roman" panose="02020603050405020304" pitchFamily="18" charset="0"/>
              <a:cs typeface="Times New Roman" panose="02020603050405020304" pitchFamily="18" charset="0"/>
            </a:rPr>
            <a:t>nghị</a:t>
          </a:r>
          <a:r>
            <a:rPr lang="en-US" sz="1600" kern="1200" dirty="0">
              <a:solidFill>
                <a:schemeClr val="bg1"/>
              </a:solidFill>
              <a:latin typeface="Times New Roman" panose="02020603050405020304" pitchFamily="18" charset="0"/>
              <a:cs typeface="Times New Roman" panose="02020603050405020304" pitchFamily="18" charset="0"/>
            </a:rPr>
            <a:t> 16 </a:t>
          </a:r>
          <a:r>
            <a:rPr lang="en-US" sz="1600" kern="1200" dirty="0" err="1">
              <a:solidFill>
                <a:schemeClr val="bg1"/>
              </a:solidFill>
              <a:latin typeface="Times New Roman" panose="02020603050405020304" pitchFamily="18" charset="0"/>
              <a:cs typeface="Times New Roman" panose="02020603050405020304" pitchFamily="18" charset="0"/>
            </a:rPr>
            <a:t>của</a:t>
          </a:r>
          <a:r>
            <a:rPr lang="en-US" sz="1600" kern="1200" dirty="0">
              <a:solidFill>
                <a:schemeClr val="bg1"/>
              </a:solidFill>
              <a:latin typeface="Times New Roman" panose="02020603050405020304" pitchFamily="18" charset="0"/>
              <a:cs typeface="Times New Roman" panose="02020603050405020304" pitchFamily="18" charset="0"/>
            </a:rPr>
            <a:t> FATF.</a:t>
          </a:r>
        </a:p>
      </dsp:txBody>
      <dsp:txXfrm>
        <a:off x="0" y="3959590"/>
        <a:ext cx="8413477" cy="46626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4FB544-5369-41CD-BF96-79D8C0EE15EB}">
      <dsp:nvSpPr>
        <dsp:cNvPr id="0" name=""/>
        <dsp:cNvSpPr/>
      </dsp:nvSpPr>
      <dsp:spPr>
        <a:xfrm>
          <a:off x="969541" y="1455114"/>
          <a:ext cx="4306089" cy="153513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just" defTabSz="711200">
            <a:lnSpc>
              <a:spcPct val="90000"/>
            </a:lnSpc>
            <a:spcBef>
              <a:spcPct val="0"/>
            </a:spcBef>
            <a:spcAft>
              <a:spcPct val="35000"/>
            </a:spcAft>
            <a:buNone/>
          </a:pPr>
          <a:r>
            <a:rPr lang="en-US" sz="1600" kern="1200" dirty="0">
              <a:latin typeface="Times New Roman" panose="02020603050405020304" pitchFamily="18" charset="0"/>
              <a:cs typeface="Times New Roman" panose="02020603050405020304" pitchFamily="18" charset="0"/>
            </a:rPr>
            <a:t>ĐTBC </a:t>
          </a:r>
          <a:r>
            <a:rPr lang="en-US" sz="1600" kern="1200" dirty="0" err="1">
              <a:latin typeface="Times New Roman" panose="02020603050405020304" pitchFamily="18" charset="0"/>
              <a:cs typeface="Times New Roman" panose="02020603050405020304" pitchFamily="18" charset="0"/>
            </a:rPr>
            <a:t>thiết</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lập</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đường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truyền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kết</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nối</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mạng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truyền</a:t>
          </a:r>
          <a:r>
            <a:rPr lang="en-US" sz="1600" kern="1200" dirty="0">
              <a:latin typeface="Times New Roman" panose="02020603050405020304" pitchFamily="18" charset="0"/>
              <a:cs typeface="Times New Roman" panose="02020603050405020304" pitchFamily="18" charset="0"/>
            </a:rPr>
            <a:t> tin </a:t>
          </a:r>
          <a:r>
            <a:rPr lang="en-US" sz="1600" kern="1200" dirty="0" err="1">
              <a:latin typeface="Times New Roman" panose="02020603050405020304" pitchFamily="18" charset="0"/>
              <a:cs typeface="Times New Roman" panose="02020603050405020304" pitchFamily="18" charset="0"/>
            </a:rPr>
            <a:t>với</a:t>
          </a:r>
          <a:r>
            <a:rPr lang="en-US" sz="1600" kern="1200" dirty="0">
              <a:latin typeface="Times New Roman" panose="02020603050405020304" pitchFamily="18" charset="0"/>
              <a:cs typeface="Times New Roman" panose="02020603050405020304" pitchFamily="18" charset="0"/>
            </a:rPr>
            <a:t> Ngân </a:t>
          </a:r>
          <a:r>
            <a:rPr lang="en-US" sz="1600" kern="1200" dirty="0" err="1">
              <a:latin typeface="Times New Roman" panose="02020603050405020304" pitchFamily="18" charset="0"/>
              <a:cs typeface="Times New Roman" panose="02020603050405020304" pitchFamily="18" charset="0"/>
            </a:rPr>
            <a:t>hàng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Nhà</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nước</a:t>
          </a:r>
          <a:r>
            <a:rPr lang="en-US" sz="1600" kern="1200" dirty="0">
              <a:latin typeface="Times New Roman" panose="02020603050405020304" pitchFamily="18" charset="0"/>
              <a:cs typeface="Times New Roman" panose="02020603050405020304" pitchFamily="18" charset="0"/>
            </a:rPr>
            <a:t> Việt Nam </a:t>
          </a:r>
          <a:r>
            <a:rPr lang="en-US" sz="1600" kern="1200" dirty="0" err="1">
              <a:latin typeface="Times New Roman" panose="02020603050405020304" pitchFamily="18" charset="0"/>
              <a:cs typeface="Times New Roman" panose="02020603050405020304" pitchFamily="18" charset="0"/>
            </a:rPr>
            <a:t>thông</a:t>
          </a:r>
          <a:r>
            <a:rPr lang="en-US" sz="1600" kern="1200" dirty="0">
              <a:latin typeface="Times New Roman" panose="02020603050405020304" pitchFamily="18" charset="0"/>
              <a:cs typeface="Times New Roman" panose="02020603050405020304" pitchFamily="18" charset="0"/>
            </a:rPr>
            <a:t> qua </a:t>
          </a:r>
          <a:r>
            <a:rPr lang="en-US" sz="1600" kern="1200" dirty="0" err="1">
              <a:latin typeface="Times New Roman" panose="02020603050405020304" pitchFamily="18" charset="0"/>
              <a:cs typeface="Times New Roman" panose="02020603050405020304" pitchFamily="18" charset="0"/>
            </a:rPr>
            <a:t>Cục</a:t>
          </a:r>
          <a:r>
            <a:rPr lang="en-US" sz="1600" kern="1200" dirty="0">
              <a:latin typeface="Times New Roman" panose="02020603050405020304" pitchFamily="18" charset="0"/>
              <a:cs typeface="Times New Roman" panose="02020603050405020304" pitchFamily="18" charset="0"/>
            </a:rPr>
            <a:t> Công </a:t>
          </a:r>
          <a:r>
            <a:rPr lang="en-US" sz="1600" kern="1200" dirty="0" err="1">
              <a:latin typeface="Times New Roman" panose="02020603050405020304" pitchFamily="18" charset="0"/>
              <a:cs typeface="Times New Roman" panose="02020603050405020304" pitchFamily="18" charset="0"/>
            </a:rPr>
            <a:t>nghệ</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thông</a:t>
          </a:r>
          <a:r>
            <a:rPr lang="en-US" sz="1600" kern="1200" dirty="0">
              <a:latin typeface="Times New Roman" panose="02020603050405020304" pitchFamily="18" charset="0"/>
              <a:cs typeface="Times New Roman" panose="02020603050405020304" pitchFamily="18" charset="0"/>
            </a:rPr>
            <a:t> tin </a:t>
          </a:r>
          <a:r>
            <a:rPr lang="en-US" sz="1600" kern="1200" dirty="0" err="1">
              <a:latin typeface="Times New Roman" panose="02020603050405020304" pitchFamily="18" charset="0"/>
              <a:cs typeface="Times New Roman" panose="02020603050405020304" pitchFamily="18" charset="0"/>
            </a:rPr>
            <a:t>để</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gửi</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báo</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cáo</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thông</a:t>
          </a:r>
          <a:r>
            <a:rPr lang="en-US" sz="1600" kern="1200" dirty="0">
              <a:latin typeface="Times New Roman" panose="02020603050405020304" pitchFamily="18" charset="0"/>
              <a:cs typeface="Times New Roman" panose="02020603050405020304" pitchFamily="18" charset="0"/>
            </a:rPr>
            <a:t> tin </a:t>
          </a:r>
          <a:r>
            <a:rPr lang="en-US" sz="1600" kern="1200" dirty="0" err="1">
              <a:latin typeface="Times New Roman" panose="02020603050405020304" pitchFamily="18" charset="0"/>
              <a:cs typeface="Times New Roman" panose="02020603050405020304" pitchFamily="18" charset="0"/>
            </a:rPr>
            <a:t>về</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phòng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chống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rửa</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tiền</a:t>
          </a:r>
          <a:endParaRPr lang="en-US" sz="1600" kern="1200" dirty="0">
            <a:latin typeface="Times New Roman" panose="02020603050405020304" pitchFamily="18" charset="0"/>
            <a:cs typeface="Times New Roman" panose="02020603050405020304" pitchFamily="18" charset="0"/>
          </a:endParaRPr>
        </a:p>
      </dsp:txBody>
      <dsp:txXfrm>
        <a:off x="1658516" y="1455114"/>
        <a:ext cx="3617114" cy="1535131"/>
      </dsp:txXfrm>
    </dsp:sp>
    <dsp:sp modelId="{8DD83F80-6412-42BD-82BD-3CB1D56743BD}">
      <dsp:nvSpPr>
        <dsp:cNvPr id="0" name=""/>
        <dsp:cNvSpPr/>
      </dsp:nvSpPr>
      <dsp:spPr>
        <a:xfrm>
          <a:off x="887590" y="3139997"/>
          <a:ext cx="4373668" cy="15093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85344" rIns="85344" bIns="85344" numCol="1" spcCol="1270" anchor="ctr" anchorCtr="0">
          <a:noAutofit/>
        </a:bodyPr>
        <a:lstStyle/>
        <a:p>
          <a:pPr marL="0" lvl="0" indent="0" algn="just" defTabSz="533400">
            <a:lnSpc>
              <a:spcPct val="90000"/>
            </a:lnSpc>
            <a:spcBef>
              <a:spcPct val="0"/>
            </a:spcBef>
            <a:spcAft>
              <a:spcPct val="35000"/>
            </a:spcAft>
            <a:buNone/>
          </a:pPr>
          <a:r>
            <a:rPr lang="en-US" sz="1200" kern="1200" dirty="0">
              <a:latin typeface="Times New Roman" panose="02020603050405020304" pitchFamily="18" charset="0"/>
              <a:cs typeface="Times New Roman" panose="02020603050405020304" pitchFamily="18" charset="0"/>
            </a:rPr>
            <a:t>ĐTBC </a:t>
          </a:r>
          <a:r>
            <a:rPr lang="en-US" sz="1200" kern="1200" dirty="0" err="1">
              <a:latin typeface="Times New Roman" panose="02020603050405020304" pitchFamily="18" charset="0"/>
              <a:cs typeface="Times New Roman" panose="02020603050405020304" pitchFamily="18" charset="0"/>
            </a:rPr>
            <a:t>được</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phép</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thực</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hiện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chuyển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tiền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điện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tử</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phải</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xây</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dựng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hệ</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thống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công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nghệ</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thông</a:t>
          </a:r>
          <a:r>
            <a:rPr lang="en-US" sz="1200" kern="1200" dirty="0">
              <a:latin typeface="Times New Roman" panose="02020603050405020304" pitchFamily="18" charset="0"/>
              <a:cs typeface="Times New Roman" panose="02020603050405020304" pitchFamily="18" charset="0"/>
            </a:rPr>
            <a:t> tin </a:t>
          </a:r>
          <a:r>
            <a:rPr lang="en-US" sz="1200" kern="1200" dirty="0" err="1">
              <a:latin typeface="Times New Roman" panose="02020603050405020304" pitchFamily="18" charset="0"/>
              <a:cs typeface="Times New Roman" panose="02020603050405020304" pitchFamily="18" charset="0"/>
            </a:rPr>
            <a:t>phù</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hợp</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phục</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vụ</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cho</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việc</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báo</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cáo</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bằng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dữ</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liệu</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điện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tử</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và</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phải</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có</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hệ</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thống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phần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mềm</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để</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quét</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lọc</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theo</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danh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sách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đen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danh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sách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cảnh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báo</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danh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sách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cá</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nhân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có</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ảnh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hưởng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chính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trị</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quy</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định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tại</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khoản</a:t>
          </a:r>
          <a:r>
            <a:rPr lang="en-US" sz="1200" kern="1200" dirty="0">
              <a:latin typeface="Times New Roman" panose="02020603050405020304" pitchFamily="18" charset="0"/>
              <a:cs typeface="Times New Roman" panose="02020603050405020304" pitchFamily="18" charset="0"/>
            </a:rPr>
            <a:t> 9, </a:t>
          </a:r>
          <a:r>
            <a:rPr lang="en-US" sz="1200" kern="1200" dirty="0" err="1">
              <a:latin typeface="Times New Roman" panose="02020603050405020304" pitchFamily="18" charset="0"/>
              <a:cs typeface="Times New Roman" panose="02020603050405020304" pitchFamily="18" charset="0"/>
            </a:rPr>
            <a:t>khoản</a:t>
          </a:r>
          <a:r>
            <a:rPr lang="en-US" sz="1200" kern="1200" dirty="0">
              <a:latin typeface="Times New Roman" panose="02020603050405020304" pitchFamily="18" charset="0"/>
              <a:cs typeface="Times New Roman" panose="02020603050405020304" pitchFamily="18" charset="0"/>
            </a:rPr>
            <a:t> 10 </a:t>
          </a:r>
          <a:r>
            <a:rPr lang="en-US" sz="1200" kern="1200" dirty="0" err="1">
              <a:latin typeface="Times New Roman" panose="02020603050405020304" pitchFamily="18" charset="0"/>
              <a:cs typeface="Times New Roman" panose="02020603050405020304" pitchFamily="18" charset="0"/>
            </a:rPr>
            <a:t>Điều</a:t>
          </a:r>
          <a:r>
            <a:rPr lang="en-US" sz="1200" kern="1200" dirty="0">
              <a:latin typeface="Times New Roman" panose="02020603050405020304" pitchFamily="18" charset="0"/>
              <a:cs typeface="Times New Roman" panose="02020603050405020304" pitchFamily="18" charset="0"/>
            </a:rPr>
            <a:t> 3 </a:t>
          </a:r>
          <a:r>
            <a:rPr lang="en-US" sz="1200" kern="1200" dirty="0" err="1">
              <a:latin typeface="Times New Roman" panose="02020603050405020304" pitchFamily="18" charset="0"/>
              <a:cs typeface="Times New Roman" panose="02020603050405020304" pitchFamily="18" charset="0"/>
            </a:rPr>
            <a:t>và</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khoản</a:t>
          </a:r>
          <a:r>
            <a:rPr lang="en-US" sz="1200" kern="1200" dirty="0">
              <a:latin typeface="Times New Roman" panose="02020603050405020304" pitchFamily="18" charset="0"/>
              <a:cs typeface="Times New Roman" panose="02020603050405020304" pitchFamily="18" charset="0"/>
            </a:rPr>
            <a:t> 1 </a:t>
          </a:r>
          <a:r>
            <a:rPr lang="en-US" sz="1200" kern="1200" dirty="0" err="1">
              <a:latin typeface="Times New Roman" panose="02020603050405020304" pitchFamily="18" charset="0"/>
              <a:cs typeface="Times New Roman" panose="02020603050405020304" pitchFamily="18" charset="0"/>
            </a:rPr>
            <a:t>Điều</a:t>
          </a:r>
          <a:r>
            <a:rPr lang="en-US" sz="1200" kern="1200" dirty="0">
              <a:latin typeface="Times New Roman" panose="02020603050405020304" pitchFamily="18" charset="0"/>
              <a:cs typeface="Times New Roman" panose="02020603050405020304" pitchFamily="18" charset="0"/>
            </a:rPr>
            <a:t> 17 </a:t>
          </a:r>
          <a:r>
            <a:rPr lang="en-US" sz="1200" kern="1200" dirty="0" err="1">
              <a:latin typeface="Times New Roman" panose="02020603050405020304" pitchFamily="18" charset="0"/>
              <a:cs typeface="Times New Roman" panose="02020603050405020304" pitchFamily="18" charset="0"/>
            </a:rPr>
            <a:t>Luật</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Phòng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chống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rửa</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tiền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phát</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hiện</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cảnh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báo</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dấu</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hiệu</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đáng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ngờ</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nhằm</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mục</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đích</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phòng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chống</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rửa</a:t>
          </a:r>
          <a:r>
            <a:rPr lang="en-US" sz="1200" kern="1200" dirty="0">
              <a:latin typeface="Times New Roman" panose="02020603050405020304" pitchFamily="18" charset="0"/>
              <a:cs typeface="Times New Roman" panose="02020603050405020304" pitchFamily="18" charset="0"/>
            </a:rPr>
            <a:t> </a:t>
          </a:r>
          <a:r>
            <a:rPr lang="en-US" sz="1200" kern="1200" dirty="0" err="1">
              <a:latin typeface="Times New Roman" panose="02020603050405020304" pitchFamily="18" charset="0"/>
              <a:cs typeface="Times New Roman" panose="02020603050405020304" pitchFamily="18" charset="0"/>
            </a:rPr>
            <a:t>tiền</a:t>
          </a:r>
          <a:r>
            <a:rPr lang="en-US" sz="1200" kern="1200" dirty="0">
              <a:latin typeface="Times New Roman" panose="02020603050405020304" pitchFamily="18" charset="0"/>
              <a:cs typeface="Times New Roman" panose="02020603050405020304" pitchFamily="18" charset="0"/>
            </a:rPr>
            <a:t>.</a:t>
          </a:r>
        </a:p>
      </dsp:txBody>
      <dsp:txXfrm>
        <a:off x="1587377" y="3139997"/>
        <a:ext cx="3673881" cy="1509325"/>
      </dsp:txXfrm>
    </dsp:sp>
    <dsp:sp modelId="{197C54FF-5470-4E97-87CC-F0BB5E9D9547}">
      <dsp:nvSpPr>
        <dsp:cNvPr id="0" name=""/>
        <dsp:cNvSpPr/>
      </dsp:nvSpPr>
      <dsp:spPr>
        <a:xfrm>
          <a:off x="262177" y="346989"/>
          <a:ext cx="1534364" cy="153436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r>
            <a:rPr lang="en-US" sz="6500" kern="1200" dirty="0">
              <a:latin typeface="Times New Roman" panose="02020603050405020304" pitchFamily="18" charset="0"/>
              <a:cs typeface="Times New Roman" panose="02020603050405020304" pitchFamily="18" charset="0"/>
            </a:rPr>
            <a:t>09</a:t>
          </a:r>
        </a:p>
      </dsp:txBody>
      <dsp:txXfrm>
        <a:off x="486879" y="571691"/>
        <a:ext cx="1084960" cy="1084960"/>
      </dsp:txXfrm>
    </dsp:sp>
    <dsp:sp modelId="{132BBBD1-462D-440F-8057-F03E4938B4E6}">
      <dsp:nvSpPr>
        <dsp:cNvPr id="0" name=""/>
        <dsp:cNvSpPr/>
      </dsp:nvSpPr>
      <dsp:spPr>
        <a:xfrm>
          <a:off x="5904390" y="1476775"/>
          <a:ext cx="4403415" cy="153513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just" defTabSz="800100">
            <a:lnSpc>
              <a:spcPct val="90000"/>
            </a:lnSpc>
            <a:spcBef>
              <a:spcPct val="0"/>
            </a:spcBef>
            <a:spcAft>
              <a:spcPct val="35000"/>
            </a:spcAft>
            <a:buNone/>
          </a:pPr>
          <a:r>
            <a:rPr lang="en-US" sz="1800" b="0" i="0" kern="1200" dirty="0">
              <a:latin typeface="Times New Roman" panose="02020603050405020304" pitchFamily="18" charset="0"/>
              <a:cs typeface="Times New Roman" panose="02020603050405020304" pitchFamily="18" charset="0"/>
            </a:rPr>
            <a:t>ĐTBC </a:t>
          </a:r>
          <a:r>
            <a:rPr lang="vi-VN" sz="1800" b="1" i="0" u="sng" kern="1200" dirty="0">
              <a:latin typeface="Times New Roman" panose="02020603050405020304" pitchFamily="18" charset="0"/>
              <a:cs typeface="Times New Roman" panose="02020603050405020304" pitchFamily="18" charset="0"/>
            </a:rPr>
            <a:t>thực hiện báo cáo dữ liệu điện tử đúng định dạng dữ liệu, cấu trúc </a:t>
          </a:r>
          <a:r>
            <a:rPr lang="vi-VN" sz="1800" b="1" i="0" u="sng" kern="1200" dirty="0" err="1">
              <a:latin typeface="Times New Roman" panose="02020603050405020304" pitchFamily="18" charset="0"/>
              <a:cs typeface="Times New Roman" panose="02020603050405020304" pitchFamily="18" charset="0"/>
            </a:rPr>
            <a:t>file</a:t>
          </a:r>
          <a:r>
            <a:rPr lang="vi-VN" sz="1800" b="1" i="0" u="sng" kern="1200" dirty="0">
              <a:latin typeface="Times New Roman" panose="02020603050405020304" pitchFamily="18" charset="0"/>
              <a:cs typeface="Times New Roman" panose="02020603050405020304" pitchFamily="18" charset="0"/>
            </a:rPr>
            <a:t> qua đường truyền, mạng truyền tin theo hướng dẫn của Cục Phòng, chống rửa tiền</a:t>
          </a:r>
          <a:endParaRPr lang="en-US" sz="1800" b="1" u="sng" kern="1200" dirty="0">
            <a:latin typeface="Times New Roman" panose="02020603050405020304" pitchFamily="18" charset="0"/>
            <a:cs typeface="Times New Roman" panose="02020603050405020304" pitchFamily="18" charset="0"/>
          </a:endParaRPr>
        </a:p>
      </dsp:txBody>
      <dsp:txXfrm>
        <a:off x="6608937" y="1476775"/>
        <a:ext cx="3698868" cy="1535131"/>
      </dsp:txXfrm>
    </dsp:sp>
    <dsp:sp modelId="{14668425-7FF2-4B62-AFE4-AAA4C29B265A}">
      <dsp:nvSpPr>
        <dsp:cNvPr id="0" name=""/>
        <dsp:cNvSpPr/>
      </dsp:nvSpPr>
      <dsp:spPr>
        <a:xfrm>
          <a:off x="5932771" y="3118490"/>
          <a:ext cx="4391540" cy="153513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just" defTabSz="466725">
            <a:lnSpc>
              <a:spcPct val="90000"/>
            </a:lnSpc>
            <a:spcBef>
              <a:spcPct val="0"/>
            </a:spcBef>
            <a:spcAft>
              <a:spcPct val="35000"/>
            </a:spcAft>
            <a:buNone/>
          </a:pPr>
          <a:r>
            <a:rPr lang="en-US" sz="1050" b="0" i="0" kern="1200" dirty="0">
              <a:latin typeface="Times New Roman" panose="02020603050405020304" pitchFamily="18" charset="0"/>
              <a:cs typeface="Times New Roman" panose="02020603050405020304" pitchFamily="18" charset="0"/>
            </a:rPr>
            <a:t>ĐTBC </a:t>
          </a:r>
          <a:r>
            <a:rPr lang="vi-VN" sz="1050" b="0" i="0" kern="1200" dirty="0">
              <a:latin typeface="Times New Roman" panose="02020603050405020304" pitchFamily="18" charset="0"/>
              <a:cs typeface="Times New Roman" panose="02020603050405020304" pitchFamily="18" charset="0"/>
            </a:rPr>
            <a:t>được phép thực hiện chuyển tiền điện tử phải xây dựng hệ thống công nghệ thông tin phù hợp phục vụ cho việc báo cáo bằng dữ liệu điện tử và phải có hệ thống phần mềm để quét, lọc theo danh sách đen, danh sách cảnh báo, danh sách cá nhân có ảnh hưởng chính trị quy định tại </a:t>
          </a:r>
          <a:r>
            <a:rPr lang="vi-VN" sz="1050" b="0" i="0" u="none" kern="1200" dirty="0">
              <a:latin typeface="Times New Roman" panose="02020603050405020304" pitchFamily="18" charset="0"/>
              <a:cs typeface="Times New Roman" panose="02020603050405020304" pitchFamily="18" charset="0"/>
            </a:rPr>
            <a:t>khoản 9, khoản 10 Điều 3 và khoản 1 Điều 17 Luật Phòng, chống rửa tiền</a:t>
          </a:r>
          <a:r>
            <a:rPr lang="vi-VN" sz="1050" b="0" i="0" kern="1200" dirty="0">
              <a:latin typeface="Times New Roman" panose="02020603050405020304" pitchFamily="18" charset="0"/>
              <a:cs typeface="Times New Roman" panose="02020603050405020304" pitchFamily="18" charset="0"/>
            </a:rPr>
            <a:t> </a:t>
          </a:r>
          <a:r>
            <a:rPr lang="vi-VN" sz="1050" b="1" i="0" u="sng" kern="1200" dirty="0">
              <a:latin typeface="Times New Roman" panose="02020603050405020304" pitchFamily="18" charset="0"/>
              <a:cs typeface="Times New Roman" panose="02020603050405020304" pitchFamily="18" charset="0"/>
            </a:rPr>
            <a:t>và giám sát giao dịch để phát hiện, cảnh báo dấu hiệu đáng ngờ phù hợp nhằm mục đích </a:t>
          </a:r>
          <a:r>
            <a:rPr lang="en-US" sz="1050" b="1" i="0" u="sng" kern="1200" dirty="0">
              <a:latin typeface="Times New Roman" panose="02020603050405020304" pitchFamily="18" charset="0"/>
              <a:cs typeface="Times New Roman" panose="02020603050405020304" pitchFamily="18" charset="0"/>
            </a:rPr>
            <a:t>PCRT/TTKB/TTPBVKHDHL</a:t>
          </a:r>
          <a:endParaRPr lang="en-US" sz="1050" b="1" u="sng" kern="1200" dirty="0">
            <a:latin typeface="Times New Roman" panose="02020603050405020304" pitchFamily="18" charset="0"/>
            <a:cs typeface="Times New Roman" panose="02020603050405020304" pitchFamily="18" charset="0"/>
          </a:endParaRPr>
        </a:p>
      </dsp:txBody>
      <dsp:txXfrm>
        <a:off x="6635418" y="3118490"/>
        <a:ext cx="3688894" cy="1535131"/>
      </dsp:txXfrm>
    </dsp:sp>
    <dsp:sp modelId="{8451A993-7D77-4FD3-A152-3B389AD4BFD3}">
      <dsp:nvSpPr>
        <dsp:cNvPr id="0" name=""/>
        <dsp:cNvSpPr/>
      </dsp:nvSpPr>
      <dsp:spPr>
        <a:xfrm>
          <a:off x="5276774" y="297858"/>
          <a:ext cx="1534364" cy="153436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r>
            <a:rPr lang="en-US" sz="6500" kern="1200" dirty="0">
              <a:latin typeface="Times New Roman" panose="02020603050405020304" pitchFamily="18" charset="0"/>
              <a:cs typeface="Times New Roman" panose="02020603050405020304" pitchFamily="18" charset="0"/>
            </a:rPr>
            <a:t>27</a:t>
          </a:r>
        </a:p>
      </dsp:txBody>
      <dsp:txXfrm>
        <a:off x="5501476" y="522560"/>
        <a:ext cx="1084960" cy="108496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E59C77-ED81-4EDA-ABF4-85EE7F04D02B}">
      <dsp:nvSpPr>
        <dsp:cNvPr id="0" name=""/>
        <dsp:cNvSpPr/>
      </dsp:nvSpPr>
      <dsp:spPr>
        <a:xfrm>
          <a:off x="1237826" y="2264"/>
          <a:ext cx="2416185" cy="1610784"/>
        </a:xfrm>
        <a:prstGeom prst="rect">
          <a:avLst/>
        </a:prstGeom>
        <a:blipFill>
          <a:blip xmlns:r="http://schemas.openxmlformats.org/officeDocument/2006/relationships" r:embed="rId1"/>
          <a:srcRect/>
          <a:stretch>
            <a:fillRect t="-6000" b="-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B2E781-F92A-4E09-9E5D-6731C65F3517}">
      <dsp:nvSpPr>
        <dsp:cNvPr id="0" name=""/>
        <dsp:cNvSpPr/>
      </dsp:nvSpPr>
      <dsp:spPr>
        <a:xfrm>
          <a:off x="3302373" y="1385627"/>
          <a:ext cx="4000929" cy="2665956"/>
        </a:xfrm>
        <a:prstGeom prst="flowChartPunchedTape">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vi-VN" sz="1600" b="1" kern="1200" dirty="0">
              <a:solidFill>
                <a:schemeClr val="bg1"/>
              </a:solidFill>
              <a:latin typeface="Times New Roman" panose="02020603050405020304" pitchFamily="18" charset="0"/>
              <a:cs typeface="Times New Roman" panose="02020603050405020304" pitchFamily="18" charset="0"/>
            </a:rPr>
            <a:t>Mức giá trị của ngoại tệ tiền mặt, đồng Việt Nam tiền mặt, kim khí quý, đá quý, công cụ chuyển nhượng phải khai báo hải quan cửa khẩu khi cá nhân xuất cảnh, nhập cảnh và giấy tờ xuất trình cho hải quan cửa khẩu khi cá nhân xuất cảnh mang theo ngoại tệ tiền mặt, đồng Việt Nam tiền mặt, kim khí quý, đá quý phải khai báo hải quan</a:t>
          </a:r>
          <a:endParaRPr lang="en-US" sz="1600" b="1" kern="1200" dirty="0">
            <a:solidFill>
              <a:schemeClr val="bg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r>
            <a:rPr lang="en-US" sz="1600" b="1" kern="1200" dirty="0">
              <a:solidFill>
                <a:schemeClr val="bg1"/>
              </a:solidFill>
              <a:latin typeface="Times New Roman" panose="02020603050405020304" pitchFamily="18" charset="0"/>
              <a:cs typeface="Times New Roman" panose="02020603050405020304" pitchFamily="18" charset="0"/>
            </a:rPr>
            <a:t>(</a:t>
          </a:r>
          <a:r>
            <a:rPr lang="vi-VN" sz="1600" b="1" kern="1200" dirty="0">
              <a:solidFill>
                <a:schemeClr val="bg1"/>
              </a:solidFill>
              <a:latin typeface="Times New Roman" panose="02020603050405020304" pitchFamily="18" charset="0"/>
              <a:cs typeface="Times New Roman" panose="02020603050405020304" pitchFamily="18" charset="0"/>
            </a:rPr>
            <a:t>Điều 11</a:t>
          </a:r>
          <a:r>
            <a:rPr lang="en-US" sz="1600" b="1" kern="1200" dirty="0">
              <a:solidFill>
                <a:schemeClr val="bg1"/>
              </a:solidFill>
              <a:latin typeface="Times New Roman" panose="02020603050405020304" pitchFamily="18" charset="0"/>
              <a:cs typeface="Times New Roman" panose="02020603050405020304" pitchFamily="18" charset="0"/>
            </a:rPr>
            <a:t>)</a:t>
          </a:r>
          <a:endParaRPr lang="en-US" sz="1600" kern="1200" dirty="0"/>
        </a:p>
      </dsp:txBody>
      <dsp:txXfrm>
        <a:off x="3302373" y="1918818"/>
        <a:ext cx="4000929" cy="1599574"/>
      </dsp:txXfrm>
    </dsp:sp>
    <dsp:sp modelId="{E980C41B-AF7F-4C82-998F-05264005A0BE}">
      <dsp:nvSpPr>
        <dsp:cNvPr id="0" name=""/>
        <dsp:cNvSpPr/>
      </dsp:nvSpPr>
      <dsp:spPr>
        <a:xfrm>
          <a:off x="2721803" y="924022"/>
          <a:ext cx="1530076" cy="1096494"/>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2A914E-4BB2-4BCD-80AD-CB0AA9639D86}">
      <dsp:nvSpPr>
        <dsp:cNvPr id="0" name=""/>
        <dsp:cNvSpPr/>
      </dsp:nvSpPr>
      <dsp:spPr>
        <a:xfrm rot="5400000">
          <a:off x="6555054" y="956684"/>
          <a:ext cx="1190748" cy="1209233"/>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711993-E2A3-45DD-8358-3E90B5AC2113}">
      <dsp:nvSpPr>
        <dsp:cNvPr id="0" name=""/>
        <dsp:cNvSpPr/>
      </dsp:nvSpPr>
      <dsp:spPr>
        <a:xfrm rot="16200000">
          <a:off x="2771317" y="3131003"/>
          <a:ext cx="1283513" cy="1259620"/>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45E019-2E2D-4E75-B18B-872370F46E10}">
      <dsp:nvSpPr>
        <dsp:cNvPr id="0" name=""/>
        <dsp:cNvSpPr/>
      </dsp:nvSpPr>
      <dsp:spPr>
        <a:xfrm rot="10800000">
          <a:off x="6500817" y="3018943"/>
          <a:ext cx="1183994" cy="1400521"/>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0.52792</cdr:x>
      <cdr:y>0.49462</cdr:y>
    </cdr:from>
    <cdr:to>
      <cdr:x>0.73182</cdr:x>
      <cdr:y>0.65813</cdr:y>
    </cdr:to>
    <cdr:sp macro="" textlink="">
      <cdr:nvSpPr>
        <cdr:cNvPr id="2" name="TextBox 14">
          <a:extLst xmlns:a="http://schemas.openxmlformats.org/drawingml/2006/main">
            <a:ext uri="{FF2B5EF4-FFF2-40B4-BE49-F238E27FC236}">
              <a16:creationId xmlns:a16="http://schemas.microsoft.com/office/drawing/2014/main" id="{E9AABCF7-186D-D460-03DA-25D4101B8326}"/>
            </a:ext>
          </a:extLst>
        </cdr:cNvPr>
        <cdr:cNvSpPr txBox="1"/>
      </cdr:nvSpPr>
      <cdr:spPr>
        <a:xfrm xmlns:a="http://schemas.openxmlformats.org/drawingml/2006/main">
          <a:off x="6289201" y="2317159"/>
          <a:ext cx="2429050" cy="766007"/>
        </a:xfrm>
        <a:prstGeom xmlns:a="http://schemas.openxmlformats.org/drawingml/2006/main" prst="rect">
          <a:avLst/>
        </a:prstGeom>
        <a:noFill xmlns:a="http://schemas.openxmlformats.org/drawingml/2006/main"/>
      </cdr:spPr>
      <cdr:txBody>
        <a:bodyPr xmlns:a="http://schemas.openxmlformats.org/drawingml/2006/main" wrap="square" rtlCol="0">
          <a:noAutofit/>
        </a:bodyPr>
        <a:lstStyle xmlns:a="http://schemas.openxmlformats.org/drawingml/2006/main">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auto">
            <a:lnSpc>
              <a:spcPct val="120000"/>
            </a:lnSpc>
          </a:pP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Giao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dịch</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chuyển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tiền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điện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tử</a:t>
          </a:r>
          <a:endParaRPr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cdr:txBody>
    </cdr:sp>
  </cdr:relSizeAnchor>
</c:userShapes>
</file>

<file path=ppt/ink/ink1.xml><?xml version="1.0" encoding="utf-8"?>
<inkml:ink xmlns:inkml="http://www.w3.org/2003/InkML">
  <inkml:definitions>
    <inkml:context xml:id="ctx0">
      <inkml:inkSource xml:id="inkSrc0">
        <inkml:traceFormat>
          <inkml:channel name="X" type="integer" max="2880" units="cm"/>
          <inkml:channel name="Y" type="integer" max="1920" units="cm"/>
          <inkml:channel name="T" type="integer" max="2.14748E9" units="dev"/>
        </inkml:traceFormat>
        <inkml:channelProperties>
          <inkml:channelProperty channel="X" name="resolution" value="105.10949" units="1/cm"/>
          <inkml:channelProperty channel="Y" name="resolution" value="104.91803" units="1/cm"/>
          <inkml:channelProperty channel="T" name="resolution" value="1" units="1/dev"/>
        </inkml:channelProperties>
      </inkml:inkSource>
      <inkml:timestamp xml:id="ts0" timeString="2025-10-13T14:34:42.44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3786 12983 0</inkml:trace>
</inkml:ink>
</file>

<file path=ppt/ink/ink2.xml><?xml version="1.0" encoding="utf-8"?>
<inkml:ink xmlns:inkml="http://www.w3.org/2003/InkML">
  <inkml:definitions>
    <inkml:context xml:id="ctx0">
      <inkml:inkSource xml:id="inkSrc0">
        <inkml:traceFormat>
          <inkml:channel name="X" type="integer" max="2880" units="cm"/>
          <inkml:channel name="Y" type="integer" max="1920" units="cm"/>
          <inkml:channel name="T" type="integer" max="2.14748E9" units="dev"/>
        </inkml:traceFormat>
        <inkml:channelProperties>
          <inkml:channelProperty channel="X" name="resolution" value="105.10949" units="1/cm"/>
          <inkml:channelProperty channel="Y" name="resolution" value="104.91803" units="1/cm"/>
          <inkml:channelProperty channel="T" name="resolution" value="1" units="1/dev"/>
        </inkml:channelProperties>
      </inkml:inkSource>
      <inkml:timestamp xml:id="ts0" timeString="2025-10-13T14:34:39.145"/>
    </inkml:context>
    <inkml:brush xml:id="br0">
      <inkml:brushProperty name="width" value="0.05292" units="cm"/>
      <inkml:brushProperty name="height" value="0.05292" units="cm"/>
      <inkml:brushProperty name="color" value="#FF0000"/>
    </inkml:brush>
  </inkml:definitions>
  <inkml:trace contextRef="#ctx0" brushRef="#br0">6185 14641 0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AEB977F6-B4A2-4CC8-850F-924B44208B57}" type="datetimeFigureOut">
              <a:rPr lang="en-US" smtClean="0"/>
              <a:t>10/14/2025</a:t>
            </a:fld>
            <a:endParaRPr lang="en-US"/>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DCF39F7A-7602-4D82-8255-1A9F9CDE764B}" type="slidenum">
              <a:rPr lang="en-US" smtClean="0"/>
              <a:t>‹#›</a:t>
            </a:fld>
            <a:endParaRPr lang="en-US"/>
          </a:p>
        </p:txBody>
      </p:sp>
    </p:spTree>
    <p:extLst>
      <p:ext uri="{BB962C8B-B14F-4D97-AF65-F5344CB8AC3E}">
        <p14:creationId xmlns:p14="http://schemas.microsoft.com/office/powerpoint/2010/main" val="1245488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0" y="0"/>
            <a:ext cx="12192000" cy="6858000"/>
            <a:chOff x="0" y="0"/>
            <a:chExt cx="12192000" cy="6858000"/>
          </a:xfrm>
        </p:grpSpPr>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p:cNvSpPr/>
            <p:nvPr/>
          </p:nvSpPr>
          <p:spPr>
            <a:xfrm>
              <a:off x="125412" y="117475"/>
              <a:ext cx="11941175" cy="6623050"/>
            </a:xfrm>
            <a:prstGeom prst="rect">
              <a:avLst/>
            </a:prstGeom>
            <a:noFill/>
            <a:ln w="38100">
              <a:solidFill>
                <a:srgbClr val="CFB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0322905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vi-VN" altLang="vi-VN">
                <a:latin typeface="Noto Sans"/>
                <a:ea typeface="Noto Sans"/>
              </a:rPr>
              <a:t>Bấm vào đây để chỉnh sửa kiểu tiêu</a:t>
            </a:r>
            <a:endParaRPr lang="zh-CN" altLang="en-US"/>
          </a:p>
        </p:txBody>
      </p:sp>
      <p:sp>
        <p:nvSpPr>
          <p:cNvPr id="3" name="竖排文字占位符 2"/>
          <p:cNvSpPr>
            <a:spLocks noGrp="1"/>
          </p:cNvSpPr>
          <p:nvPr>
            <p:ph type="body" orient="vert" idx="1"/>
          </p:nvPr>
        </p:nvSpPr>
        <p:spPr/>
        <p:txBody>
          <a:bodyPr vert="vert">
            <a:normAutofit/>
          </a:bodyPr>
          <a:lstStyle/>
          <a:p>
            <a:pPr lvl="0"/>
            <a:r>
              <a:rPr lang="vi-VN" altLang="vi-VN">
                <a:latin typeface="Noto Sans"/>
                <a:ea typeface="Noto Sans"/>
              </a:rPr>
              <a:t>Bấm vào đây để chỉnh sửa kiểu văn bản chính</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4" name="日期占位符 3"/>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36639445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vert">
            <a:normAutofit/>
          </a:bodyPr>
          <a:lstStyle/>
          <a:p>
            <a:r>
              <a:rPr lang="vi-VN" altLang="vi-VN" sz="4200">
                <a:latin typeface="Noto Sans"/>
                <a:ea typeface="Noto Sans"/>
              </a:rPr>
              <a:t>Bấm vào đây để chỉnh sửa kiểu tiêu đề</a:t>
            </a:r>
            <a:endParaRPr lang="zh-CN" altLang="en-US"/>
          </a:p>
        </p:txBody>
      </p:sp>
      <p:sp>
        <p:nvSpPr>
          <p:cNvPr id="3" name="竖排文字占位符 2"/>
          <p:cNvSpPr>
            <a:spLocks noGrp="1"/>
          </p:cNvSpPr>
          <p:nvPr>
            <p:ph type="body" orient="vert" idx="1"/>
          </p:nvPr>
        </p:nvSpPr>
        <p:spPr>
          <a:xfrm>
            <a:off x="838200" y="365125"/>
            <a:ext cx="7734300" cy="5811838"/>
          </a:xfrm>
        </p:spPr>
        <p:txBody>
          <a:bodyPr vert="vert">
            <a:normAutofit/>
          </a:bodyPr>
          <a:lstStyle/>
          <a:p>
            <a:pPr lvl="0"/>
            <a:r>
              <a:rPr lang="vi-VN" altLang="vi-VN">
                <a:latin typeface="Noto Sans"/>
                <a:ea typeface="Noto Sans"/>
              </a:rPr>
              <a:t>Bấm vào đây để</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4" name="日期占位符 3"/>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14451079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flipH="1">
            <a:off x="0" y="0"/>
            <a:ext cx="12192000" cy="6858000"/>
            <a:chOff x="0" y="0"/>
            <a:chExt cx="12192000" cy="6858000"/>
          </a:xfrm>
        </p:grpSpPr>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p:cNvSpPr/>
            <p:nvPr/>
          </p:nvSpPr>
          <p:spPr>
            <a:xfrm>
              <a:off x="125412" y="117475"/>
              <a:ext cx="11941175" cy="6623050"/>
            </a:xfrm>
            <a:prstGeom prst="rect">
              <a:avLst/>
            </a:prstGeom>
            <a:noFill/>
            <a:ln w="38100">
              <a:solidFill>
                <a:srgbClr val="CFB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525926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 y="1"/>
            <a:ext cx="12191996" cy="6857998"/>
          </a:xfrm>
          <a:prstGeom prst="rect">
            <a:avLst/>
          </a:prstGeom>
        </p:spPr>
      </p:pic>
      <p:sp>
        <p:nvSpPr>
          <p:cNvPr id="9" name="矩形 8"/>
          <p:cNvSpPr/>
          <p:nvPr/>
        </p:nvSpPr>
        <p:spPr>
          <a:xfrm>
            <a:off x="125412" y="117475"/>
            <a:ext cx="11941175" cy="6623050"/>
          </a:xfrm>
          <a:prstGeom prst="rect">
            <a:avLst/>
          </a:prstGeom>
          <a:noFill/>
          <a:ln w="38100">
            <a:solidFill>
              <a:srgbClr val="CFB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a:extLst>
              <a:ext uri="{FF2B5EF4-FFF2-40B4-BE49-F238E27FC236}">
                <a16:creationId xmlns:a16="http://schemas.microsoft.com/office/drawing/2014/main" id="{5C41D8E7-1CC1-750A-64A7-CF95655D09D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415791"/>
            <a:ext cx="1480329" cy="1442209"/>
          </a:xfrm>
          <a:prstGeom prst="rect">
            <a:avLst/>
          </a:prstGeom>
        </p:spPr>
      </p:pic>
    </p:spTree>
    <p:extLst>
      <p:ext uri="{BB962C8B-B14F-4D97-AF65-F5344CB8AC3E}">
        <p14:creationId xmlns:p14="http://schemas.microsoft.com/office/powerpoint/2010/main" val="6363999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vi-VN" altLang="vi-VN">
                <a:latin typeface="Noto Sans"/>
                <a:ea typeface="Noto Sans"/>
              </a:rPr>
              <a:t>Bấm vào đây để chỉnh sửa kiểu tiêu</a:t>
            </a:r>
            <a:endParaRPr lang="zh-CN" altLang="en-US"/>
          </a:p>
        </p:txBody>
      </p:sp>
      <p:sp>
        <p:nvSpPr>
          <p:cNvPr id="3" name="内容占位符 2"/>
          <p:cNvSpPr>
            <a:spLocks noGrp="1"/>
          </p:cNvSpPr>
          <p:nvPr>
            <p:ph sz="half" idx="1"/>
          </p:nvPr>
        </p:nvSpPr>
        <p:spPr>
          <a:xfrm>
            <a:off x="838200" y="1825625"/>
            <a:ext cx="5181600" cy="4351338"/>
          </a:xfrm>
        </p:spPr>
        <p:txBody>
          <a:bodyPr>
            <a:normAutofit/>
          </a:bodyPr>
          <a:lstStyle/>
          <a:p>
            <a:pPr lvl="0"/>
            <a:r>
              <a:rPr lang="vi-VN" altLang="vi-VN">
                <a:latin typeface="Noto Sans"/>
                <a:ea typeface="Noto Sans"/>
              </a:rPr>
              <a:t>Bấm vào đây để</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4" name="内容占位符 3"/>
          <p:cNvSpPr>
            <a:spLocks noGrp="1"/>
          </p:cNvSpPr>
          <p:nvPr>
            <p:ph sz="half" idx="2"/>
          </p:nvPr>
        </p:nvSpPr>
        <p:spPr>
          <a:xfrm>
            <a:off x="6172200" y="1825625"/>
            <a:ext cx="5181600" cy="4351338"/>
          </a:xfrm>
        </p:spPr>
        <p:txBody>
          <a:bodyPr>
            <a:normAutofit/>
          </a:bodyPr>
          <a:lstStyle/>
          <a:p>
            <a:pPr lvl="0"/>
            <a:r>
              <a:rPr lang="vi-VN" altLang="vi-VN">
                <a:latin typeface="Noto Sans"/>
                <a:ea typeface="Noto Sans"/>
              </a:rPr>
              <a:t>Bấm vào đây để</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5" name="日期占位符 4"/>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238198974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ormAutofit/>
          </a:bodyPr>
          <a:lstStyle/>
          <a:p>
            <a:r>
              <a:rPr lang="vi-VN" altLang="vi-VN">
                <a:latin typeface="Noto Sans"/>
                <a:ea typeface="Noto Sans"/>
              </a:rPr>
              <a:t>Bấm vào đây để chỉnh sửa kiểu tiêu</a:t>
            </a:r>
            <a:endParaRPr lang="zh-CN" altLang="en-US"/>
          </a:p>
        </p:txBody>
      </p:sp>
      <p:sp>
        <p:nvSpPr>
          <p:cNvPr id="3" name="文本占位符 2"/>
          <p:cNvSpPr>
            <a:spLocks noGrp="1"/>
          </p:cNvSpPr>
          <p:nvPr>
            <p:ph type="body" idx="1"/>
          </p:nvPr>
        </p:nvSpPr>
        <p:spPr>
          <a:xfrm>
            <a:off x="839788" y="1681163"/>
            <a:ext cx="5157787" cy="823912"/>
          </a:xfrm>
        </p:spPr>
        <p:txBody>
          <a:bodyPr anchor="t">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ltLang="vi-VN" sz="2300">
                <a:latin typeface="Noto Sans"/>
                <a:ea typeface="Noto Sans"/>
              </a:rPr>
              <a:t>Bấm vào đây để chỉnh</a:t>
            </a:r>
          </a:p>
        </p:txBody>
      </p:sp>
      <p:sp>
        <p:nvSpPr>
          <p:cNvPr id="4" name="内容占位符 3"/>
          <p:cNvSpPr>
            <a:spLocks noGrp="1"/>
          </p:cNvSpPr>
          <p:nvPr>
            <p:ph sz="half" idx="2"/>
          </p:nvPr>
        </p:nvSpPr>
        <p:spPr>
          <a:xfrm>
            <a:off x="839788" y="2505075"/>
            <a:ext cx="5157787" cy="3684588"/>
          </a:xfrm>
        </p:spPr>
        <p:txBody>
          <a:bodyPr>
            <a:normAutofit/>
          </a:bodyPr>
          <a:lstStyle/>
          <a:p>
            <a:pPr lvl="0"/>
            <a:r>
              <a:rPr lang="vi-VN" altLang="vi-VN">
                <a:latin typeface="Noto Sans"/>
                <a:ea typeface="Noto Sans"/>
              </a:rPr>
              <a:t>Bấm vào đây để</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5" name="文本占位符 4"/>
          <p:cNvSpPr>
            <a:spLocks noGrp="1"/>
          </p:cNvSpPr>
          <p:nvPr>
            <p:ph type="body" sz="quarter" idx="3"/>
          </p:nvPr>
        </p:nvSpPr>
        <p:spPr>
          <a:xfrm>
            <a:off x="6172200" y="1681163"/>
            <a:ext cx="5183188" cy="823912"/>
          </a:xfrm>
        </p:spPr>
        <p:txBody>
          <a:bodyPr anchor="t">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ltLang="vi-VN" sz="2300">
                <a:latin typeface="Noto Sans"/>
                <a:ea typeface="Noto Sans"/>
              </a:rPr>
              <a:t>Bấm vào đây để chỉnh</a:t>
            </a:r>
          </a:p>
        </p:txBody>
      </p:sp>
      <p:sp>
        <p:nvSpPr>
          <p:cNvPr id="6" name="内容占位符 5"/>
          <p:cNvSpPr>
            <a:spLocks noGrp="1"/>
          </p:cNvSpPr>
          <p:nvPr>
            <p:ph sz="quarter" idx="4"/>
          </p:nvPr>
        </p:nvSpPr>
        <p:spPr>
          <a:xfrm>
            <a:off x="6172200" y="2505075"/>
            <a:ext cx="5183188" cy="3684588"/>
          </a:xfrm>
        </p:spPr>
        <p:txBody>
          <a:bodyPr>
            <a:normAutofit/>
          </a:bodyPr>
          <a:lstStyle/>
          <a:p>
            <a:pPr lvl="0"/>
            <a:r>
              <a:rPr lang="vi-VN" altLang="vi-VN">
                <a:latin typeface="Noto Sans"/>
                <a:ea typeface="Noto Sans"/>
              </a:rPr>
              <a:t>Bấm vào đây để</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7" name="日期占位符 6"/>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275275387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vi-VN" altLang="vi-VN">
                <a:latin typeface="Noto Sans"/>
                <a:ea typeface="Noto Sans"/>
              </a:rPr>
              <a:t>Bấm vào đây để chỉnh sửa kiểu tiêu</a:t>
            </a:r>
            <a:endParaRPr lang="zh-CN" altLang="en-US"/>
          </a:p>
        </p:txBody>
      </p:sp>
      <p:sp>
        <p:nvSpPr>
          <p:cNvPr id="3" name="日期占位符 2"/>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300899170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47610355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t">
            <a:normAutofit/>
          </a:bodyPr>
          <a:lstStyle>
            <a:lvl1pPr>
              <a:defRPr sz="3200"/>
            </a:lvl1pPr>
          </a:lstStyle>
          <a:p>
            <a:r>
              <a:rPr lang="vi-VN" altLang="vi-VN" sz="2700">
                <a:latin typeface="Noto Sans"/>
                <a:ea typeface="Noto Sans"/>
              </a:rPr>
              <a:t>Bấm vào đây để chỉnh sửa kiểu tiêu đề</a:t>
            </a:r>
            <a:endParaRPr lang="zh-CN" altLang="en-US"/>
          </a:p>
        </p:txBody>
      </p:sp>
      <p:sp>
        <p:nvSpPr>
          <p:cNvPr id="3" name="内容占位符 2"/>
          <p:cNvSpPr>
            <a:spLocks noGrp="1"/>
          </p:cNvSpPr>
          <p:nvPr>
            <p:ph idx="1"/>
          </p:nvPr>
        </p:nvSpPr>
        <p:spPr>
          <a:xfrm>
            <a:off x="5183188" y="987425"/>
            <a:ext cx="6172200" cy="4873625"/>
          </a:xfrm>
        </p:spPr>
        <p:txBody>
          <a:bodyPr>
            <a:normAutofit/>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ltLang="vi-VN">
                <a:latin typeface="Noto Sans"/>
                <a:ea typeface="Noto Sans"/>
              </a:rPr>
              <a:t>Bấm vào đây để</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ltLang="vi-VN">
                <a:latin typeface="Noto Sans"/>
                <a:ea typeface="Noto Sans"/>
              </a:rPr>
              <a:t>Bấm vào đây để chỉnh</a:t>
            </a:r>
          </a:p>
        </p:txBody>
      </p:sp>
      <p:sp>
        <p:nvSpPr>
          <p:cNvPr id="5" name="日期占位符 4"/>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267061213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t">
            <a:normAutofit/>
          </a:bodyPr>
          <a:lstStyle>
            <a:lvl1pPr>
              <a:defRPr sz="3200"/>
            </a:lvl1pPr>
          </a:lstStyle>
          <a:p>
            <a:r>
              <a:rPr lang="vi-VN" altLang="vi-VN" sz="2700">
                <a:latin typeface="Noto Sans"/>
                <a:ea typeface="Noto Sans"/>
              </a:rPr>
              <a:t>Bấm vào đây để chỉnh sửa kiểu tiêu đề</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ltLang="vi-VN">
                <a:latin typeface="Noto Sans"/>
                <a:ea typeface="Noto Sans"/>
              </a:rPr>
              <a:t>Bấm vào đây để chỉnh</a:t>
            </a:r>
          </a:p>
        </p:txBody>
      </p:sp>
      <p:sp>
        <p:nvSpPr>
          <p:cNvPr id="5" name="日期占位符 4"/>
          <p:cNvSpPr>
            <a:spLocks noGrp="1"/>
          </p:cNvSpPr>
          <p:nvPr>
            <p:ph type="dt" sz="half" idx="10"/>
          </p:nvPr>
        </p:nvSpPr>
        <p:spPr/>
        <p:txBody>
          <a:bodyPr>
            <a:normAutofit/>
          </a:bodyPr>
          <a:lstStyle/>
          <a:p>
            <a:fld id="{076FC465-D447-4F7F-BD90-E3D4317950DF}" type="datetimeFigureOut">
              <a:rPr lang="vi-VN" altLang="vi-VN" sz="1000" smtClean="0">
                <a:latin typeface="Noto Sans"/>
                <a:ea typeface="Noto Sans"/>
              </a:rPr>
              <a:t>14/10/2025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normAutofit/>
          </a:body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416973736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t">
            <a:normAutofit/>
          </a:bodyPr>
          <a:lstStyle/>
          <a:p>
            <a:r>
              <a:rPr lang="vi-VN" altLang="vi-VN">
                <a:latin typeface="Noto Sans"/>
                <a:ea typeface="Noto Sans"/>
              </a:rPr>
              <a:t>Bấm vào đây để chỉnh sửa kiểu tiêu</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ltLang="vi-VN">
                <a:latin typeface="Noto Sans"/>
                <a:ea typeface="Noto Sans"/>
              </a:rPr>
              <a:t>Bấm vào đây để chỉnh sửa kiểu văn bản chính</a:t>
            </a:r>
          </a:p>
          <a:p>
            <a:pPr lvl="1"/>
            <a:r>
              <a:rPr lang="vi-VN" altLang="vi-VN">
                <a:latin typeface="Noto Sans"/>
                <a:ea typeface="Noto Sans"/>
              </a:rPr>
              <a:t>Cấp độ thứ hai</a:t>
            </a:r>
          </a:p>
          <a:p>
            <a:pPr lvl="2"/>
            <a:r>
              <a:rPr lang="vi-VN" altLang="vi-VN">
                <a:latin typeface="Noto Sans"/>
                <a:ea typeface="Noto Sans"/>
              </a:rPr>
              <a:t>Cấp 3</a:t>
            </a:r>
          </a:p>
          <a:p>
            <a:pPr lvl="3"/>
            <a:r>
              <a:rPr lang="vi-VN" altLang="vi-VN">
                <a:latin typeface="Noto Sans"/>
                <a:ea typeface="Noto Sans"/>
              </a:rPr>
              <a:t>Cấp 4</a:t>
            </a:r>
          </a:p>
          <a:p>
            <a:pPr lvl="4"/>
            <a:r>
              <a:rPr lang="vi-VN" altLang="vi-VN">
                <a:latin typeface="Noto Sans"/>
                <a:ea typeface="Noto Sans"/>
              </a:rPr>
              <a:t>Cấp 5</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076FC465-D447-4F7F-BD90-E3D4317950DF}" type="datetimeFigureOut">
              <a:rPr lang="vi-VN" altLang="vi-VN" sz="1000" smtClean="0">
                <a:latin typeface="Noto Sans"/>
                <a:ea typeface="Noto Sans"/>
              </a:rPr>
              <a:t>14/10/2025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F2075D95-469E-4422-BC3B-D35A61415830}" type="slidenum">
              <a:rPr lang="vi-VN" altLang="vi-VN" smtClean="0">
                <a:latin typeface="Noto Sans"/>
                <a:ea typeface="Noto Sans"/>
              </a:rPr>
              <a:t>‹#›</a:t>
            </a:fld>
            <a:endParaRPr lang="zh-CN" altLang="en-US"/>
          </a:p>
        </p:txBody>
      </p:sp>
    </p:spTree>
    <p:extLst>
      <p:ext uri="{BB962C8B-B14F-4D97-AF65-F5344CB8AC3E}">
        <p14:creationId xmlns:p14="http://schemas.microsoft.com/office/powerpoint/2010/main" val="2838537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ustomXml" Target="../ink/ink1.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customXml" Target="../ink/ink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7B3BCE4F-09EF-4881-A3A1-8D1950E6099A}"/>
              </a:ext>
            </a:extLst>
          </p:cNvPr>
          <p:cNvSpPr/>
          <p:nvPr/>
        </p:nvSpPr>
        <p:spPr>
          <a:xfrm>
            <a:off x="711409" y="1107966"/>
            <a:ext cx="4823104" cy="1733881"/>
          </a:xfrm>
          <a:prstGeom prst="rect">
            <a:avLst/>
          </a:prstGeom>
          <a:ln>
            <a:noFill/>
          </a:ln>
        </p:spPr>
        <p:txBody>
          <a:bodyPr wrap="none">
            <a:normAutofit/>
          </a:bodyPr>
          <a:lstStyle/>
          <a:p>
            <a:pPr algn="ctr"/>
            <a:r>
              <a:rPr lang="en-US" sz="4800" b="1" dirty="0">
                <a:solidFill>
                  <a:schemeClr val="bg1"/>
                </a:solidFill>
                <a:latin typeface="Times New Roman" panose="02020603050405020304" pitchFamily="18" charset="0"/>
                <a:cs typeface="Times New Roman" panose="02020603050405020304" pitchFamily="18" charset="0"/>
              </a:rPr>
              <a:t>THÔNG TƯ SỐ </a:t>
            </a:r>
          </a:p>
          <a:p>
            <a:pPr algn="ctr"/>
            <a:r>
              <a:rPr lang="en-US" sz="4800" b="1" dirty="0">
                <a:solidFill>
                  <a:schemeClr val="bg1"/>
                </a:solidFill>
                <a:latin typeface="Times New Roman" panose="02020603050405020304" pitchFamily="18" charset="0"/>
                <a:cs typeface="Times New Roman" panose="02020603050405020304" pitchFamily="18" charset="0"/>
              </a:rPr>
              <a:t>27/2025/TT-NHNN</a:t>
            </a:r>
            <a:endParaRPr lang="en-US" altLang="zh-CN" sz="5400" b="1" spc="300" dirty="0">
              <a:solidFill>
                <a:schemeClr val="bg1"/>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cxnSp>
        <p:nvCxnSpPr>
          <p:cNvPr id="9" name="直接连接符 8"/>
          <p:cNvCxnSpPr/>
          <p:nvPr/>
        </p:nvCxnSpPr>
        <p:spPr>
          <a:xfrm>
            <a:off x="704699" y="5756423"/>
            <a:ext cx="5540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11451" y="2841847"/>
            <a:ext cx="5784549" cy="1112168"/>
          </a:xfrm>
          <a:prstGeom prst="rect">
            <a:avLst/>
          </a:prstGeom>
        </p:spPr>
        <p:txBody>
          <a:bodyPr wrap="none">
            <a:noAutofit/>
          </a:bodyPr>
          <a:lstStyle/>
          <a:p>
            <a:pPr algn="ctr" defTabSz="1088232">
              <a:lnSpc>
                <a:spcPct val="120000"/>
              </a:lnSpc>
              <a:defRPr/>
            </a:pPr>
            <a:r>
              <a:rPr lang="en-US" sz="2400" i="1" dirty="0" err="1">
                <a:solidFill>
                  <a:schemeClr val="bg1"/>
                </a:solidFill>
                <a:latin typeface="Times New Roman" panose="02020603050405020304" pitchFamily="18" charset="0"/>
                <a:cs typeface="Times New Roman" panose="02020603050405020304" pitchFamily="18" charset="0"/>
              </a:rPr>
              <a:t>Hướng</a:t>
            </a:r>
            <a:r>
              <a:rPr lang="en-US" sz="2400" i="1" dirty="0">
                <a:solidFill>
                  <a:schemeClr val="bg1"/>
                </a:solidFill>
                <a:latin typeface="Times New Roman" panose="02020603050405020304" pitchFamily="18" charset="0"/>
                <a:cs typeface="Times New Roman" panose="02020603050405020304" pitchFamily="18" charset="0"/>
              </a:rPr>
              <a:t> </a:t>
            </a:r>
            <a:r>
              <a:rPr lang="en-US" sz="2400" i="1" dirty="0" err="1">
                <a:solidFill>
                  <a:schemeClr val="bg1"/>
                </a:solidFill>
                <a:latin typeface="Times New Roman" panose="02020603050405020304" pitchFamily="18" charset="0"/>
                <a:cs typeface="Times New Roman" panose="02020603050405020304" pitchFamily="18" charset="0"/>
              </a:rPr>
              <a:t>dẫn</a:t>
            </a:r>
            <a:r>
              <a:rPr lang="en-US" sz="2400" i="1" dirty="0">
                <a:solidFill>
                  <a:schemeClr val="bg1"/>
                </a:solidFill>
                <a:latin typeface="Times New Roman" panose="02020603050405020304" pitchFamily="18" charset="0"/>
                <a:cs typeface="Times New Roman" panose="02020603050405020304" pitchFamily="18" charset="0"/>
              </a:rPr>
              <a:t> </a:t>
            </a:r>
            <a:r>
              <a:rPr lang="vi-VN" sz="2400" i="1" dirty="0">
                <a:solidFill>
                  <a:schemeClr val="bg1"/>
                </a:solidFill>
                <a:latin typeface="Times New Roman" panose="02020603050405020304" pitchFamily="18" charset="0"/>
                <a:cs typeface="Times New Roman" panose="02020603050405020304" pitchFamily="18" charset="0"/>
              </a:rPr>
              <a:t>thực hiện một số điều </a:t>
            </a:r>
            <a:endParaRPr lang="en-US" sz="2400" i="1" dirty="0">
              <a:solidFill>
                <a:schemeClr val="bg1"/>
              </a:solidFill>
              <a:latin typeface="Times New Roman" panose="02020603050405020304" pitchFamily="18" charset="0"/>
              <a:cs typeface="Times New Roman" panose="02020603050405020304" pitchFamily="18" charset="0"/>
            </a:endParaRPr>
          </a:p>
          <a:p>
            <a:pPr algn="ctr" defTabSz="1088232">
              <a:lnSpc>
                <a:spcPct val="120000"/>
              </a:lnSpc>
              <a:defRPr/>
            </a:pPr>
            <a:r>
              <a:rPr lang="vi-VN" sz="2400" i="1" dirty="0">
                <a:solidFill>
                  <a:schemeClr val="bg1"/>
                </a:solidFill>
                <a:latin typeface="Times New Roman" panose="02020603050405020304" pitchFamily="18" charset="0"/>
                <a:cs typeface="Times New Roman" panose="02020603050405020304" pitchFamily="18" charset="0"/>
              </a:rPr>
              <a:t>của Luật Phòng, chống rửa tiền</a:t>
            </a:r>
            <a:endParaRPr lang="en-US" altLang="zh-CN" sz="2400" i="1" dirty="0">
              <a:solidFill>
                <a:schemeClr val="bg1"/>
              </a:solidFill>
              <a:latin typeface="Noto Sans CJK Regular" panose="020B0500000000000000" pitchFamily="34" charset="-122"/>
              <a:ea typeface="Noto Sans CJK Regular" panose="020B0500000000000000" pitchFamily="34" charset="-122"/>
              <a:cs typeface="Arial" panose="020B0604020202020204" pitchFamily="34" charset="0"/>
              <a:sym typeface="Noto Sans CJK Regular" panose="020B0500000000000000" pitchFamily="34" charset="-122"/>
            </a:endParaRPr>
          </a:p>
        </p:txBody>
      </p:sp>
      <p:sp>
        <p:nvSpPr>
          <p:cNvPr id="39" name="矩形 38"/>
          <p:cNvSpPr/>
          <p:nvPr/>
        </p:nvSpPr>
        <p:spPr>
          <a:xfrm>
            <a:off x="704699" y="5827364"/>
            <a:ext cx="3970817" cy="468653"/>
          </a:xfrm>
          <a:prstGeom prst="rect">
            <a:avLst/>
          </a:prstGeom>
        </p:spPr>
        <p:txBody>
          <a:bodyPr wrap="none">
            <a:normAutofit/>
          </a:bodyPr>
          <a:lstStyle/>
          <a:p>
            <a:pPr defTabSz="1088232">
              <a:lnSpc>
                <a:spcPct val="120000"/>
              </a:lnSpc>
              <a:defRPr/>
            </a:pPr>
            <a:r>
              <a:rPr lang="en-US" altLang="vi-VN"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CỤC PHÒNG, CHỐNG RỬA TIỀN</a:t>
            </a:r>
          </a:p>
          <a:p>
            <a:pPr defTabSz="1088232">
              <a:lnSpc>
                <a:spcPct val="120000"/>
              </a:lnSpc>
              <a:defRPr/>
            </a:pPr>
            <a:endParaRPr lang="en-US" altLang="vi-VN"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defTabSz="1088232">
              <a:lnSpc>
                <a:spcPct val="120000"/>
              </a:lnSpc>
              <a:defRPr/>
            </a:pPr>
            <a:endParaRPr lang="en-US" altLang="zh-CN" sz="4800"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pic>
        <p:nvPicPr>
          <p:cNvPr id="65" name="微笑阳光">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4"/>
          <a:stretch>
            <a:fillRect/>
          </a:stretch>
        </p:blipFill>
        <p:spPr>
          <a:xfrm>
            <a:off x="-584392" y="6052336"/>
            <a:ext cx="487363" cy="487363"/>
          </a:xfrm>
          <a:prstGeom prst="rect">
            <a:avLst/>
          </a:prstGeom>
        </p:spPr>
      </p:pic>
      <p:pic>
        <p:nvPicPr>
          <p:cNvPr id="4" name="Picture 3">
            <a:extLst>
              <a:ext uri="{FF2B5EF4-FFF2-40B4-BE49-F238E27FC236}">
                <a16:creationId xmlns:a16="http://schemas.microsoft.com/office/drawing/2014/main" id="{358B43F9-94A2-56B6-0DB6-CAE4A9C0C9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0533" y="3888134"/>
            <a:ext cx="1844856" cy="1797349"/>
          </a:xfrm>
          <a:prstGeom prst="rect">
            <a:avLst/>
          </a:prstGeom>
        </p:spPr>
      </p:pic>
    </p:spTree>
    <p:extLst>
      <p:ext uri="{BB962C8B-B14F-4D97-AF65-F5344CB8AC3E}">
        <p14:creationId xmlns:p14="http://schemas.microsoft.com/office/powerpoint/2010/main" val="3050799238"/>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Prev" delay="0">
                      <p:tgtEl>
                        <p:sldTgt/>
                      </p:tgtEl>
                    </p:cond>
                    <p:cond evt="onStopAudio" delay="0">
                      <p:tgtEl>
                        <p:sldTgt/>
                      </p:tgtEl>
                    </p:cond>
                  </p:endCondLst>
                </p:cTn>
                <p:tgtEl>
                  <p:spTgt spid="6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30AAB-8D7A-006A-F50F-55804AAB898B}"/>
            </a:ext>
          </a:extLst>
        </p:cNvPr>
        <p:cNvGrpSpPr/>
        <p:nvPr/>
      </p:nvGrpSpPr>
      <p:grpSpPr>
        <a:xfrm>
          <a:off x="0" y="0"/>
          <a:ext cx="0" cy="0"/>
          <a:chOff x="0" y="0"/>
          <a:chExt cx="0" cy="0"/>
        </a:xfrm>
      </p:grpSpPr>
      <p:sp>
        <p:nvSpPr>
          <p:cNvPr id="2" name="Line 31">
            <a:extLst>
              <a:ext uri="{FF2B5EF4-FFF2-40B4-BE49-F238E27FC236}">
                <a16:creationId xmlns:a16="http://schemas.microsoft.com/office/drawing/2014/main" id="{F65709FB-8764-6FE2-3CC9-3F7D3EFF51AD}"/>
              </a:ext>
            </a:extLst>
          </p:cNvPr>
          <p:cNvSpPr/>
          <p:nvPr/>
        </p:nvSpPr>
        <p:spPr>
          <a:xfrm flipV="1">
            <a:off x="1042035" y="3957320"/>
            <a:ext cx="10079355" cy="203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t"/>
          <a:lstStyle/>
          <a:p>
            <a:pPr lvl="0"/>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3" name="Line 32">
            <a:extLst>
              <a:ext uri="{FF2B5EF4-FFF2-40B4-BE49-F238E27FC236}">
                <a16:creationId xmlns:a16="http://schemas.microsoft.com/office/drawing/2014/main" id="{E07F45C1-26EF-9D2E-44E7-31BE3E373D61}"/>
              </a:ext>
            </a:extLst>
          </p:cNvPr>
          <p:cNvSpPr/>
          <p:nvPr/>
        </p:nvSpPr>
        <p:spPr>
          <a:xfrm flipH="1">
            <a:off x="5972175" y="2101851"/>
            <a:ext cx="0" cy="185547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t"/>
          <a:lstStyle/>
          <a:p>
            <a:pPr lvl="0"/>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nvGrpSpPr>
          <p:cNvPr id="4" name="组合 3">
            <a:extLst>
              <a:ext uri="{FF2B5EF4-FFF2-40B4-BE49-F238E27FC236}">
                <a16:creationId xmlns:a16="http://schemas.microsoft.com/office/drawing/2014/main" id="{5BC9D7E1-34C9-3AAC-2652-58BF60A4C1F8}"/>
              </a:ext>
            </a:extLst>
          </p:cNvPr>
          <p:cNvGrpSpPr/>
          <p:nvPr/>
        </p:nvGrpSpPr>
        <p:grpSpPr>
          <a:xfrm>
            <a:off x="4286250" y="2306955"/>
            <a:ext cx="1436370" cy="1437005"/>
            <a:chOff x="4286250" y="2146935"/>
            <a:chExt cx="1436370" cy="1437005"/>
          </a:xfrm>
        </p:grpSpPr>
        <p:sp>
          <p:nvSpPr>
            <p:cNvPr id="5" name="饼形 4">
              <a:extLst>
                <a:ext uri="{FF2B5EF4-FFF2-40B4-BE49-F238E27FC236}">
                  <a16:creationId xmlns:a16="http://schemas.microsoft.com/office/drawing/2014/main" id="{4E31896B-A60A-A279-D8F8-D1E1CE826F2E}"/>
                </a:ext>
              </a:extLst>
            </p:cNvPr>
            <p:cNvSpPr/>
            <p:nvPr/>
          </p:nvSpPr>
          <p:spPr>
            <a:xfrm>
              <a:off x="4286250" y="2146935"/>
              <a:ext cx="1436370" cy="1437005"/>
            </a:xfrm>
            <a:prstGeom prst="pie">
              <a:avLst>
                <a:gd name="adj1" fmla="val 0"/>
                <a:gd name="adj2" fmla="val 147059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6" name="椭圆 5">
              <a:extLst>
                <a:ext uri="{FF2B5EF4-FFF2-40B4-BE49-F238E27FC236}">
                  <a16:creationId xmlns:a16="http://schemas.microsoft.com/office/drawing/2014/main" id="{FBC9605F-5545-F405-455B-8D5E14D756FF}"/>
                </a:ext>
              </a:extLst>
            </p:cNvPr>
            <p:cNvSpPr/>
            <p:nvPr/>
          </p:nvSpPr>
          <p:spPr>
            <a:xfrm>
              <a:off x="4474282" y="2343255"/>
              <a:ext cx="1043906" cy="1044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auto"/>
              <a:r>
                <a:rPr lang="vi-VN" altLang="vi-VN" sz="3600" b="1" strike="noStrike" noProof="1">
                  <a:solidFill>
                    <a:schemeClr val="tx1">
                      <a:lumMod val="75000"/>
                      <a:lumOff val="25000"/>
                    </a:schemeClr>
                  </a:solidFill>
                  <a:latin typeface="Noto Sans"/>
                  <a:ea typeface="Noto Sans"/>
                  <a:sym typeface="Noto Sans CJK Regular" panose="020B0500000000000000" pitchFamily="34" charset="-122"/>
                </a:rPr>
                <a:t>01</a:t>
              </a:r>
              <a:endParaRPr lang="zh-CN" altLang="en-US" sz="3600" b="1" strike="noStrike"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7" name="组合 6">
            <a:extLst>
              <a:ext uri="{FF2B5EF4-FFF2-40B4-BE49-F238E27FC236}">
                <a16:creationId xmlns:a16="http://schemas.microsoft.com/office/drawing/2014/main" id="{B7A8275B-72E1-3303-264B-10660FF75ECB}"/>
              </a:ext>
            </a:extLst>
          </p:cNvPr>
          <p:cNvGrpSpPr/>
          <p:nvPr/>
        </p:nvGrpSpPr>
        <p:grpSpPr>
          <a:xfrm>
            <a:off x="6293485" y="2299335"/>
            <a:ext cx="1437005" cy="1437005"/>
            <a:chOff x="6293485" y="2159635"/>
            <a:chExt cx="1437005" cy="1437005"/>
          </a:xfrm>
        </p:grpSpPr>
        <p:sp>
          <p:nvSpPr>
            <p:cNvPr id="8" name="饼形 7">
              <a:extLst>
                <a:ext uri="{FF2B5EF4-FFF2-40B4-BE49-F238E27FC236}">
                  <a16:creationId xmlns:a16="http://schemas.microsoft.com/office/drawing/2014/main" id="{F32C032A-BF05-5D51-56F8-68BD2808A599}"/>
                </a:ext>
              </a:extLst>
            </p:cNvPr>
            <p:cNvSpPr/>
            <p:nvPr/>
          </p:nvSpPr>
          <p:spPr>
            <a:xfrm>
              <a:off x="6293485" y="2159635"/>
              <a:ext cx="1437005" cy="1437005"/>
            </a:xfrm>
            <a:prstGeom prst="pie">
              <a:avLst>
                <a:gd name="adj1" fmla="val 19788996"/>
                <a:gd name="adj2" fmla="val 15807152"/>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9" name="椭圆 8">
              <a:extLst>
                <a:ext uri="{FF2B5EF4-FFF2-40B4-BE49-F238E27FC236}">
                  <a16:creationId xmlns:a16="http://schemas.microsoft.com/office/drawing/2014/main" id="{477B5190-A04B-865F-C291-2FD6B2F65BAA}"/>
                </a:ext>
              </a:extLst>
            </p:cNvPr>
            <p:cNvSpPr/>
            <p:nvPr/>
          </p:nvSpPr>
          <p:spPr>
            <a:xfrm>
              <a:off x="6481600" y="2343255"/>
              <a:ext cx="1044367" cy="1044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vi-VN" altLang="vi-VN" sz="3600" b="1" noProof="1">
                  <a:solidFill>
                    <a:schemeClr val="tx1">
                      <a:lumMod val="75000"/>
                      <a:lumOff val="25000"/>
                    </a:schemeClr>
                  </a:solidFill>
                  <a:latin typeface="Noto Sans"/>
                  <a:ea typeface="Noto Sans"/>
                  <a:sym typeface="Noto Sans CJK Regular" panose="020B0500000000000000" pitchFamily="34" charset="-122"/>
                </a:rPr>
                <a:t>0</a:t>
              </a:r>
              <a:r>
                <a:rPr lang="en-US" altLang="vi-VN" sz="3600" b="1" noProof="1">
                  <a:solidFill>
                    <a:schemeClr val="tx1">
                      <a:lumMod val="75000"/>
                      <a:lumOff val="25000"/>
                    </a:schemeClr>
                  </a:solidFill>
                  <a:latin typeface="Noto Sans"/>
                  <a:ea typeface="Noto Sans"/>
                  <a:sym typeface="Noto Sans CJK Regular" panose="020B0500000000000000" pitchFamily="34" charset="-122"/>
                </a:rPr>
                <a:t>3</a:t>
              </a:r>
              <a:endParaRPr lang="zh-CN" altLang="en-US" sz="3600" b="1"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13" name="组合 12">
            <a:extLst>
              <a:ext uri="{FF2B5EF4-FFF2-40B4-BE49-F238E27FC236}">
                <a16:creationId xmlns:a16="http://schemas.microsoft.com/office/drawing/2014/main" id="{9F1136CF-E443-4E9E-B7BB-A66E875BC50F}"/>
              </a:ext>
            </a:extLst>
          </p:cNvPr>
          <p:cNvGrpSpPr/>
          <p:nvPr/>
        </p:nvGrpSpPr>
        <p:grpSpPr>
          <a:xfrm>
            <a:off x="1059163" y="4195349"/>
            <a:ext cx="1436370" cy="1437005"/>
            <a:chOff x="1059163" y="4055649"/>
            <a:chExt cx="1436370" cy="1437005"/>
          </a:xfrm>
        </p:grpSpPr>
        <p:sp>
          <p:nvSpPr>
            <p:cNvPr id="14" name="饼形 13">
              <a:extLst>
                <a:ext uri="{FF2B5EF4-FFF2-40B4-BE49-F238E27FC236}">
                  <a16:creationId xmlns:a16="http://schemas.microsoft.com/office/drawing/2014/main" id="{6687EDB5-873B-63A1-65CB-A4967F3EB9C9}"/>
                </a:ext>
              </a:extLst>
            </p:cNvPr>
            <p:cNvSpPr/>
            <p:nvPr/>
          </p:nvSpPr>
          <p:spPr>
            <a:xfrm>
              <a:off x="1059163" y="4055649"/>
              <a:ext cx="1436370" cy="1437005"/>
            </a:xfrm>
            <a:prstGeom prst="pie">
              <a:avLst>
                <a:gd name="adj1" fmla="val 21451324"/>
                <a:gd name="adj2" fmla="val 161897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15" name="椭圆 14">
              <a:extLst>
                <a:ext uri="{FF2B5EF4-FFF2-40B4-BE49-F238E27FC236}">
                  <a16:creationId xmlns:a16="http://schemas.microsoft.com/office/drawing/2014/main" id="{BE5B3F9D-A05D-CC6E-92E6-362EAA8379CD}"/>
                </a:ext>
              </a:extLst>
            </p:cNvPr>
            <p:cNvSpPr/>
            <p:nvPr/>
          </p:nvSpPr>
          <p:spPr>
            <a:xfrm>
              <a:off x="1167202" y="4253769"/>
              <a:ext cx="1043906" cy="1044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auto"/>
              <a:r>
                <a:rPr lang="vi-VN" altLang="vi-VN" sz="3600" b="1" noProof="1">
                  <a:solidFill>
                    <a:schemeClr val="tx1">
                      <a:lumMod val="75000"/>
                      <a:lumOff val="25000"/>
                    </a:schemeClr>
                  </a:solidFill>
                  <a:latin typeface="Noto Sans"/>
                  <a:ea typeface="Noto Sans"/>
                  <a:sym typeface="Noto Sans CJK Regular" panose="020B0500000000000000" pitchFamily="34" charset="-122"/>
                </a:rPr>
                <a:t>0</a:t>
              </a:r>
              <a:r>
                <a:rPr lang="en-US" altLang="vi-VN" sz="3600" b="1" noProof="1">
                  <a:solidFill>
                    <a:schemeClr val="tx1">
                      <a:lumMod val="75000"/>
                      <a:lumOff val="25000"/>
                    </a:schemeClr>
                  </a:solidFill>
                  <a:latin typeface="Noto Sans"/>
                  <a:ea typeface="Noto Sans"/>
                  <a:sym typeface="Noto Sans CJK Regular" panose="020B0500000000000000" pitchFamily="34" charset="-122"/>
                </a:rPr>
                <a:t>2</a:t>
              </a:r>
              <a:endParaRPr lang="zh-CN" altLang="en-US" sz="3600" b="1"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16" name="组合 15">
            <a:extLst>
              <a:ext uri="{FF2B5EF4-FFF2-40B4-BE49-F238E27FC236}">
                <a16:creationId xmlns:a16="http://schemas.microsoft.com/office/drawing/2014/main" id="{4EA7B237-71AE-B089-9916-BA3DBE1D8DEF}"/>
              </a:ext>
            </a:extLst>
          </p:cNvPr>
          <p:cNvGrpSpPr/>
          <p:nvPr/>
        </p:nvGrpSpPr>
        <p:grpSpPr>
          <a:xfrm>
            <a:off x="735726" y="1802525"/>
            <a:ext cx="3550526" cy="2011305"/>
            <a:chOff x="1042670" y="1991011"/>
            <a:chExt cx="3054478" cy="1458031"/>
          </a:xfrm>
        </p:grpSpPr>
        <p:sp>
          <p:nvSpPr>
            <p:cNvPr id="17" name="TextBox 23">
              <a:extLst>
                <a:ext uri="{FF2B5EF4-FFF2-40B4-BE49-F238E27FC236}">
                  <a16:creationId xmlns:a16="http://schemas.microsoft.com/office/drawing/2014/main" id="{45776973-8E33-01DE-CFDA-E3D480F7EF09}"/>
                </a:ext>
              </a:extLst>
            </p:cNvPr>
            <p:cNvSpPr txBox="1"/>
            <p:nvPr/>
          </p:nvSpPr>
          <p:spPr>
            <a:xfrm>
              <a:off x="1042670" y="2343150"/>
              <a:ext cx="3054350" cy="1105892"/>
            </a:xfrm>
            <a:prstGeom prst="rect">
              <a:avLst/>
            </a:prstGeom>
            <a:noFill/>
          </p:spPr>
          <p:txBody>
            <a:bodyPr wrap="square" rtlCol="0">
              <a:noAutofit/>
            </a:bodyPr>
            <a:lstStyle/>
            <a:p>
              <a:pPr algn="just">
                <a:lnSpc>
                  <a:spcPct val="120000"/>
                </a:lnSpc>
              </a:pPr>
              <a:r>
                <a:rPr lang="vi-VN" altLang="vi-VN" sz="12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 Quy trình, thủ tục nhận biết khách hàng bao gồm việc thu thập, cập nhật, xác minh thông tin theo quy định của pháp luật về phòng, chống rửa tiền và có các nội dung quy định về các trường hợp nhận biết, thông tin nhận biết, cập nhật; phân cấp trách nhiệm nhận biết khách hàng theo mức độ rủi ro và theo quy mô, phạm vi và đặc thù hoạt động của đối tượng báo cáo.</a:t>
              </a:r>
            </a:p>
          </p:txBody>
        </p:sp>
        <p:sp>
          <p:nvSpPr>
            <p:cNvPr id="18" name="TextBox 24">
              <a:extLst>
                <a:ext uri="{FF2B5EF4-FFF2-40B4-BE49-F238E27FC236}">
                  <a16:creationId xmlns:a16="http://schemas.microsoft.com/office/drawing/2014/main" id="{CEEF4D3F-A649-75F1-2442-E8F6E42331B7}"/>
                </a:ext>
              </a:extLst>
            </p:cNvPr>
            <p:cNvSpPr txBox="1"/>
            <p:nvPr/>
          </p:nvSpPr>
          <p:spPr>
            <a:xfrm>
              <a:off x="2676237" y="1991011"/>
              <a:ext cx="1420911" cy="307848"/>
            </a:xfrm>
            <a:prstGeom prst="rect">
              <a:avLst/>
            </a:prstGeom>
            <a:noFill/>
          </p:spPr>
          <p:txBody>
            <a:bodyPr wrap="none" rtlCol="0">
              <a:normAutofit/>
            </a:bodyPr>
            <a:lstStyle/>
            <a:p>
              <a:pPr algn="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09/2023/TT-NHNN</a:t>
              </a:r>
              <a:endParaRPr lang="vi-VN"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grpSp>
        <p:nvGrpSpPr>
          <p:cNvPr id="19" name="组合 18">
            <a:extLst>
              <a:ext uri="{FF2B5EF4-FFF2-40B4-BE49-F238E27FC236}">
                <a16:creationId xmlns:a16="http://schemas.microsoft.com/office/drawing/2014/main" id="{0A8D1549-D0D2-2500-4A5A-2587CA065B25}"/>
              </a:ext>
            </a:extLst>
          </p:cNvPr>
          <p:cNvGrpSpPr/>
          <p:nvPr/>
        </p:nvGrpSpPr>
        <p:grpSpPr>
          <a:xfrm>
            <a:off x="7822273" y="1998507"/>
            <a:ext cx="3844207" cy="1890319"/>
            <a:chOff x="947942" y="4099845"/>
            <a:chExt cx="3780232" cy="1560873"/>
          </a:xfrm>
        </p:grpSpPr>
        <p:sp>
          <p:nvSpPr>
            <p:cNvPr id="20" name="TextBox 23">
              <a:extLst>
                <a:ext uri="{FF2B5EF4-FFF2-40B4-BE49-F238E27FC236}">
                  <a16:creationId xmlns:a16="http://schemas.microsoft.com/office/drawing/2014/main" id="{C1F71BE2-B4FC-14F0-79DA-7910C734CBDD}"/>
                </a:ext>
              </a:extLst>
            </p:cNvPr>
            <p:cNvSpPr txBox="1"/>
            <p:nvPr/>
          </p:nvSpPr>
          <p:spPr>
            <a:xfrm>
              <a:off x="947942" y="4354535"/>
              <a:ext cx="3780232" cy="1306183"/>
            </a:xfrm>
            <a:prstGeom prst="rect">
              <a:avLst/>
            </a:prstGeom>
            <a:noFill/>
          </p:spPr>
          <p:txBody>
            <a:bodyPr wrap="square" rtlCol="0">
              <a:normAutofit fontScale="92500" lnSpcReduction="20000"/>
            </a:bodyPr>
            <a:lstStyle/>
            <a:p>
              <a:pPr algn="just">
                <a:lnSpc>
                  <a:spcPct val="120000"/>
                </a:lnSpc>
              </a:pP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 </a:t>
              </a: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Làm rõ và khắc phục thiếu hụt tại Khuyến nghị 10 của FATF và Đánh giá của APG</a:t>
              </a:r>
            </a:p>
            <a:p>
              <a:pPr algn="just">
                <a:lnSpc>
                  <a:spcPct val="120000"/>
                </a:lnSpc>
              </a:pP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2. Bổ sung cụ thể hóa các tình huống nhận biết khách hàng để đảm bảo thống nhất và khả thi trong triển khai. </a:t>
              </a: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3.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gỡ</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khó khăn, vướng mắc của tổ chức tín dụng về việc xác định và thu thập thông tin về “người thành lập” theo quy định tại Điều 10 Luật PCRT.</a:t>
              </a:r>
            </a:p>
          </p:txBody>
        </p:sp>
        <p:sp>
          <p:nvSpPr>
            <p:cNvPr id="21" name="TextBox 24">
              <a:extLst>
                <a:ext uri="{FF2B5EF4-FFF2-40B4-BE49-F238E27FC236}">
                  <a16:creationId xmlns:a16="http://schemas.microsoft.com/office/drawing/2014/main" id="{222BD45D-0202-25F0-D66A-3958F15CF338}"/>
                </a:ext>
              </a:extLst>
            </p:cNvPr>
            <p:cNvSpPr txBox="1"/>
            <p:nvPr/>
          </p:nvSpPr>
          <p:spPr>
            <a:xfrm>
              <a:off x="2676237" y="4099845"/>
              <a:ext cx="1420911" cy="307848"/>
            </a:xfrm>
            <a:prstGeom prst="rect">
              <a:avLst/>
            </a:prstGeom>
            <a:noFill/>
          </p:spPr>
          <p:txBody>
            <a:bodyPr wrap="none" rtlCol="0">
              <a:normAutofit/>
            </a:bodyPr>
            <a:lstStyle/>
            <a:p>
              <a:pPr algn="r"/>
              <a:r>
                <a:rPr lang="en-US" altLang="vi-VN" sz="1400" b="1" dirty="0" err="1">
                  <a:solidFill>
                    <a:schemeClr val="bg1"/>
                  </a:solidFill>
                  <a:latin typeface="Noto Sans"/>
                  <a:ea typeface="Noto Sans"/>
                  <a:sym typeface="Noto Sans CJK Regular" panose="020B0500000000000000" pitchFamily="34" charset="-122"/>
                </a:rPr>
                <a:t>Mục</a:t>
              </a:r>
              <a:r>
                <a:rPr lang="en-US" altLang="vi-VN" sz="1400" b="1" dirty="0">
                  <a:solidFill>
                    <a:schemeClr val="bg1"/>
                  </a:solidFill>
                  <a:latin typeface="Noto Sans"/>
                  <a:ea typeface="Noto Sans"/>
                  <a:sym typeface="Noto Sans CJK Regular" panose="020B0500000000000000" pitchFamily="34" charset="-122"/>
                </a:rPr>
                <a:t> </a:t>
              </a:r>
              <a:r>
                <a:rPr lang="en-US" altLang="vi-VN" sz="1400" b="1" dirty="0" err="1">
                  <a:solidFill>
                    <a:schemeClr val="bg1"/>
                  </a:solidFill>
                  <a:latin typeface="Noto Sans"/>
                  <a:ea typeface="Noto Sans"/>
                  <a:sym typeface="Noto Sans CJK Regular" panose="020B0500000000000000" pitchFamily="34" charset="-122"/>
                </a:rPr>
                <a:t>tiêu</a:t>
              </a:r>
              <a:endParaRPr lang="vi-VN" altLang="vi-VN" sz="1400" b="1" dirty="0">
                <a:solidFill>
                  <a:schemeClr val="bg1"/>
                </a:solidFill>
                <a:latin typeface="Noto Sans"/>
                <a:ea typeface="Noto Sans"/>
                <a:sym typeface="Noto Sans CJK Regular" panose="020B0500000000000000" pitchFamily="34" charset="-122"/>
              </a:endParaRPr>
            </a:p>
          </p:txBody>
        </p:sp>
      </p:grpSp>
      <p:grpSp>
        <p:nvGrpSpPr>
          <p:cNvPr id="22" name="组合 21">
            <a:extLst>
              <a:ext uri="{FF2B5EF4-FFF2-40B4-BE49-F238E27FC236}">
                <a16:creationId xmlns:a16="http://schemas.microsoft.com/office/drawing/2014/main" id="{A167E954-8A80-B56F-CD71-F0685746A0BF}"/>
              </a:ext>
            </a:extLst>
          </p:cNvPr>
          <p:cNvGrpSpPr/>
          <p:nvPr/>
        </p:nvGrpSpPr>
        <p:grpSpPr>
          <a:xfrm>
            <a:off x="2495533" y="3977639"/>
            <a:ext cx="9170950" cy="2480969"/>
            <a:chOff x="8059075" y="1991011"/>
            <a:chExt cx="3259717" cy="1662035"/>
          </a:xfrm>
        </p:grpSpPr>
        <p:sp>
          <p:nvSpPr>
            <p:cNvPr id="23" name="TextBox 23">
              <a:extLst>
                <a:ext uri="{FF2B5EF4-FFF2-40B4-BE49-F238E27FC236}">
                  <a16:creationId xmlns:a16="http://schemas.microsoft.com/office/drawing/2014/main" id="{1C12E027-FEC6-3176-6796-10A1D7AC750E}"/>
                </a:ext>
              </a:extLst>
            </p:cNvPr>
            <p:cNvSpPr txBox="1"/>
            <p:nvPr/>
          </p:nvSpPr>
          <p:spPr>
            <a:xfrm>
              <a:off x="8059075" y="2193896"/>
              <a:ext cx="3259717" cy="1459150"/>
            </a:xfrm>
            <a:prstGeom prst="rect">
              <a:avLst/>
            </a:prstGeom>
            <a:noFill/>
          </p:spPr>
          <p:txBody>
            <a:bodyPr wrap="square" rtlCol="0">
              <a:normAutofit/>
            </a:bodyPr>
            <a:lstStyle/>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 Quy trình, thủ tục nhận biết khách hàng được thực hiện trên cơ sở rủi ro bao gồm việc thu thập, cập nhật, xác minh thông tin theo quy định của pháp luật về phòng, chống rửa tiền, phân cấp trách nhiệm nhận biết khách hàng theo mức độ rủi ro và theo quy mô, phạm vi, đặc thù hoạt động của đối tượng báo cáo với các nội dung sau:</a:t>
              </a:r>
            </a:p>
            <a:p>
              <a:pPr algn="just">
                <a:lnSpc>
                  <a:spcPct val="120000"/>
                </a:lnSpc>
              </a:pP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 </a:t>
              </a: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Các trường hợp phải nhận biết khách hàng và việc thu thập, cập nhật thông tin nhận biết khách hàng</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Việc xác minh thông tin nhận biết khách hàng</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 </a:t>
              </a: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Quy định về thông tin nhận biết đối với người đại diện hợp pháp</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d) Quy định về thông tin nhận biết khách hàng trong trường hợp khách hàng là tổ chức</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 Quy định về nhận biết khách hàng tham gia thỏa thuận pháp lý</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e) Quy định về giám sát liên tục mối quan hệ kinh doanh</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 Quy định về các thời điểm hoàn thành xác minh thông tin nhận biết khách hàng và thời điểm rà soát, cập nhật hồ sơ nhận biết khách hàng</a:t>
              </a:r>
              <a:r>
                <a:rPr lang="en-US"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endPar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24" name="TextBox 24">
              <a:extLst>
                <a:ext uri="{FF2B5EF4-FFF2-40B4-BE49-F238E27FC236}">
                  <a16:creationId xmlns:a16="http://schemas.microsoft.com/office/drawing/2014/main" id="{C40B1AF7-95CB-319E-D79C-182B13283EDD}"/>
                </a:ext>
              </a:extLst>
            </p:cNvPr>
            <p:cNvSpPr txBox="1"/>
            <p:nvPr/>
          </p:nvSpPr>
          <p:spPr>
            <a:xfrm>
              <a:off x="8083045" y="1991011"/>
              <a:ext cx="1420911" cy="307848"/>
            </a:xfrm>
            <a:prstGeom prst="rect">
              <a:avLst/>
            </a:prstGeom>
            <a:noFill/>
          </p:spPr>
          <p:txBody>
            <a:bodyPr wrap="none" rtlCol="0">
              <a:normAutofit/>
            </a:bodyPr>
            <a:lstStyle/>
            <a:p>
              <a:pPr algn="l"/>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27/2025/TT-NHNN</a:t>
              </a:r>
              <a:endParaRPr lang="vi-VN"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sp>
        <p:nvSpPr>
          <p:cNvPr id="28" name="圆角矩形 27">
            <a:extLst>
              <a:ext uri="{FF2B5EF4-FFF2-40B4-BE49-F238E27FC236}">
                <a16:creationId xmlns:a16="http://schemas.microsoft.com/office/drawing/2014/main" id="{A76ED2B9-586B-8E8B-A8EF-CB4176901EE4}"/>
              </a:ext>
            </a:extLst>
          </p:cNvPr>
          <p:cNvSpPr/>
          <p:nvPr/>
        </p:nvSpPr>
        <p:spPr>
          <a:xfrm>
            <a:off x="564924" y="61645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DD79D1BE-E256-7CA1-8EBB-9F9BFE2E4E3F}"/>
              </a:ext>
            </a:extLst>
          </p:cNvPr>
          <p:cNvSpPr/>
          <p:nvPr/>
        </p:nvSpPr>
        <p:spPr>
          <a:xfrm>
            <a:off x="1412252" y="646782"/>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8545A282-EC81-3545-7F68-A47905E429A9}"/>
              </a:ext>
            </a:extLst>
          </p:cNvPr>
          <p:cNvSpPr txBox="1"/>
          <p:nvPr/>
        </p:nvSpPr>
        <p:spPr>
          <a:xfrm>
            <a:off x="356415" y="1152006"/>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Tree>
    <p:extLst>
      <p:ext uri="{BB962C8B-B14F-4D97-AF65-F5344CB8AC3E}">
        <p14:creationId xmlns:p14="http://schemas.microsoft.com/office/powerpoint/2010/main" val="938742826"/>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0AA0C-1021-EB59-E78F-165BA80B1025}"/>
            </a:ext>
          </a:extLst>
        </p:cNvPr>
        <p:cNvGrpSpPr/>
        <p:nvPr/>
      </p:nvGrpSpPr>
      <p:grpSpPr>
        <a:xfrm>
          <a:off x="0" y="0"/>
          <a:ext cx="0" cy="0"/>
          <a:chOff x="0" y="0"/>
          <a:chExt cx="0" cy="0"/>
        </a:xfrm>
      </p:grpSpPr>
      <p:sp>
        <p:nvSpPr>
          <p:cNvPr id="23" name="TextBox 23">
            <a:extLst>
              <a:ext uri="{FF2B5EF4-FFF2-40B4-BE49-F238E27FC236}">
                <a16:creationId xmlns:a16="http://schemas.microsoft.com/office/drawing/2014/main" id="{FD996711-C557-DFD1-507C-0418490D531A}"/>
              </a:ext>
            </a:extLst>
          </p:cNvPr>
          <p:cNvSpPr txBox="1"/>
          <p:nvPr/>
        </p:nvSpPr>
        <p:spPr>
          <a:xfrm>
            <a:off x="1086928" y="1794294"/>
            <a:ext cx="10213676" cy="4804914"/>
          </a:xfrm>
          <a:prstGeom prst="rect">
            <a:avLst/>
          </a:prstGeom>
          <a:noFill/>
        </p:spPr>
        <p:txBody>
          <a:bodyPr wrap="square" rtlCol="0">
            <a:normAutofit/>
          </a:bodyPr>
          <a:lstStyle/>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 Quy trình, thủ tục nhận biết khách hàng được thực hiện trên cơ sở rủi ro bao gồm việc thu thập, cập nhật, xác minh thông tin theo quy định của pháp luật về phòng, chống rửa tiền, phân cấp trách nhiệm nhận biết khách hàng theo mức độ rủi ro và theo quy mô, phạm vi, đặc thù hoạt động của đối tượng báo cáo với các nội dung sau:</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 Các trường hợp phải nhận biết khách hàng và việc thu thập, cập nhật thông tin nhận biết khách hàng, bao gồm cả trường hợp nhận biết đối với khách hàng không có tài khoản hoặc có tài khoản nhưng không giao dịch trong thời gian 06 tháng liên tục trước đó thực hiện một giao dịch hoặc nhiều giao dịch để nộp, rút hoặc chuyển khoản có tổng giá trị từ 400.000.000 đồng hoặc bằng ngoại tệ có giá trị tương đương trở lên trong một ngày, trừ giao dịch tất toán hoặc rút lãi tiết kiệm, trả nợ thẻ tín dụng, trả nợ khoản cấp tín dụng cho tổ chức tài chính, khoản thanh toán định kỳ hoặc theo kỳ hạn/thời điểm đã đăng ký với tổ chức tài chính, giao dịch rút lãi từ hoạt động đầu tư chứng khoán, đầu tư trái phiếu;</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 Việc xác minh thông tin nhận biết khách hàng theo quy định tại các Điều 12, 13, 14 Luật Phòng, chống rửa tiền; Quy định về xác minh thông tin nhận biết khách hàng bao gồm cả xác minh thông tin về chủ sở hữu hưởng lợi của khách hàng từ các nguồn thông tin đáng tin cậy;</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 Quy định về thông tin nhận biết đối với người đại diện hợp pháp theo ủy quyền hoặc đại diện theo pháp luật của khách hàng (nếu có), bao gồm cả trường hợp người đại diện cho khách hàng tham gia thỏa thuận pháp lý;</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d) Quy định về thông tin nhận biết khách hàng trong trường hợp khách hàng là tổ chức theo quy định tại Điều 10 Luật Phòng, chống rửa tiền. Trong đó, đối tượng báo cáo thực hiện thu thập thông tin về người thành lập theo quy định. Trường hợp không thể thu thập thông tin của người thành lập do đã thoái vốn, đã mất, không còn tồn tại hoặc không thể có đầy đủ thông tin, đối tượng báo cáo phải nêu rõ lý do của việc không thể thu thập thông tin trong quá trình nhận biết, cập nhật thông tin khách hàng;</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 Quy định về nhận biết khách hàng tham gia thỏa thuận pháp lý, thông tin nhận biết bao gồm: tên giao dịch đầy đủ và viết tắt (đối với tổ chức nhận ủy thác) hoặc tên người nhận ủy thác (đối với cá nhân nhận ủy thác); địa chỉ trụ sở chính đối với tổ chức ủy thác, địa chỉ quốc tịch đối với cá nhân ủy thác; thông tin đăng ký/cấp phép do cơ quan thẩm quyền nước ngoài cấp (nếu có); lĩnh vực hoạt động; bên ủy thác, người thụ hưởng, các bên liên quan (nếu có), cá nhân có quyền kiểm soát cuối cùng đối với ủy thác;</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e) Quy định về giám sát liên tục mối quan hệ kinh doanh với khách hàng trên cơ sở rủi ro thông qua việc: giám sát chặt chẽ các giao dịch phù hợp với mức độ rủi ro của khách hàng trong suốt quá trình thiết lập và duy trì mối quan hệ kinh doanh để đảm bảo các giao dịch phù hợp với thông tin nhận biết khách hàng đã thu thập, hiểu biết về hoạt động kinh doanh của khách hàng, nguồn tiền hoặc nguồn tài sản trong giao dịch của khách hàng; và rà soát, đánh giá hồ sơ nhận biết khách hàng đảm bảo tài liệu, thông tin nhận biết khách hàng được cập nhật thường xuyên, đặc biệt là nhóm khách hàng có rủi ro cao;</a:t>
            </a:r>
          </a:p>
          <a:p>
            <a:pPr algn="just">
              <a:lnSpc>
                <a:spcPct val="120000"/>
              </a:lnSpc>
            </a:pPr>
            <a:r>
              <a:rPr lang="vi-VN" altLang="vi-VN" sz="11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 Quy định về các thời điểm hoàn thành xác minh thông tin nhận biết khách hàng và thời điểm rà soát, cập nhật hồ sơ nhận biết khách hàng phù hợp với mức độ rủi ro của khách hàng và quy định pháp luật trong từng thời kỳ để đảm bảo tính khả thi, không làm gián đoạn hoạt động kinh doanh.</a:t>
            </a:r>
          </a:p>
        </p:txBody>
      </p:sp>
      <p:sp>
        <p:nvSpPr>
          <p:cNvPr id="28" name="圆角矩形 27">
            <a:extLst>
              <a:ext uri="{FF2B5EF4-FFF2-40B4-BE49-F238E27FC236}">
                <a16:creationId xmlns:a16="http://schemas.microsoft.com/office/drawing/2014/main" id="{560ACF94-496A-A2FC-5201-9E8190902DE6}"/>
              </a:ext>
            </a:extLst>
          </p:cNvPr>
          <p:cNvSpPr/>
          <p:nvPr/>
        </p:nvSpPr>
        <p:spPr>
          <a:xfrm>
            <a:off x="564924" y="61645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DC484B0E-8E98-7745-7985-5C088A863E82}"/>
              </a:ext>
            </a:extLst>
          </p:cNvPr>
          <p:cNvSpPr/>
          <p:nvPr/>
        </p:nvSpPr>
        <p:spPr>
          <a:xfrm>
            <a:off x="1412252" y="646782"/>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EAC3F8B1-D54F-3DC7-C1E6-16B478C528A0}"/>
              </a:ext>
            </a:extLst>
          </p:cNvPr>
          <p:cNvSpPr txBox="1"/>
          <p:nvPr/>
        </p:nvSpPr>
        <p:spPr>
          <a:xfrm>
            <a:off x="356415" y="1152006"/>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Tree>
    <p:extLst>
      <p:ext uri="{BB962C8B-B14F-4D97-AF65-F5344CB8AC3E}">
        <p14:creationId xmlns:p14="http://schemas.microsoft.com/office/powerpoint/2010/main" val="1692476617"/>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065FA-029F-0A0D-D9D0-DD11F7E97C9E}"/>
            </a:ext>
          </a:extLst>
        </p:cNvPr>
        <p:cNvGrpSpPr/>
        <p:nvPr/>
      </p:nvGrpSpPr>
      <p:grpSpPr>
        <a:xfrm>
          <a:off x="0" y="0"/>
          <a:ext cx="0" cy="0"/>
          <a:chOff x="0" y="0"/>
          <a:chExt cx="0" cy="0"/>
        </a:xfrm>
      </p:grpSpPr>
      <p:sp>
        <p:nvSpPr>
          <p:cNvPr id="2" name="Line 31">
            <a:extLst>
              <a:ext uri="{FF2B5EF4-FFF2-40B4-BE49-F238E27FC236}">
                <a16:creationId xmlns:a16="http://schemas.microsoft.com/office/drawing/2014/main" id="{B59C1518-6F82-721D-C834-B3DD74881DA1}"/>
              </a:ext>
            </a:extLst>
          </p:cNvPr>
          <p:cNvSpPr/>
          <p:nvPr/>
        </p:nvSpPr>
        <p:spPr>
          <a:xfrm flipV="1">
            <a:off x="1042035" y="3957320"/>
            <a:ext cx="10079355" cy="203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t"/>
          <a:lstStyle/>
          <a:p>
            <a:pPr lvl="0"/>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3" name="Line 32">
            <a:extLst>
              <a:ext uri="{FF2B5EF4-FFF2-40B4-BE49-F238E27FC236}">
                <a16:creationId xmlns:a16="http://schemas.microsoft.com/office/drawing/2014/main" id="{37CE4F25-3DE3-629A-52D4-63A0E4F6435F}"/>
              </a:ext>
            </a:extLst>
          </p:cNvPr>
          <p:cNvSpPr/>
          <p:nvPr/>
        </p:nvSpPr>
        <p:spPr>
          <a:xfrm flipH="1">
            <a:off x="5972175" y="2101851"/>
            <a:ext cx="0" cy="185547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t"/>
          <a:lstStyle/>
          <a:p>
            <a:pPr lvl="0"/>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nvGrpSpPr>
          <p:cNvPr id="4" name="组合 3">
            <a:extLst>
              <a:ext uri="{FF2B5EF4-FFF2-40B4-BE49-F238E27FC236}">
                <a16:creationId xmlns:a16="http://schemas.microsoft.com/office/drawing/2014/main" id="{9E90B69C-1F04-9D98-C68A-01F70E689E36}"/>
              </a:ext>
            </a:extLst>
          </p:cNvPr>
          <p:cNvGrpSpPr/>
          <p:nvPr/>
        </p:nvGrpSpPr>
        <p:grpSpPr>
          <a:xfrm>
            <a:off x="4286250" y="2306955"/>
            <a:ext cx="1436370" cy="1437005"/>
            <a:chOff x="4286250" y="2146935"/>
            <a:chExt cx="1436370" cy="1437005"/>
          </a:xfrm>
        </p:grpSpPr>
        <p:sp>
          <p:nvSpPr>
            <p:cNvPr id="5" name="饼形 4">
              <a:extLst>
                <a:ext uri="{FF2B5EF4-FFF2-40B4-BE49-F238E27FC236}">
                  <a16:creationId xmlns:a16="http://schemas.microsoft.com/office/drawing/2014/main" id="{C2CD8FA2-77C3-2AB6-7EED-C3118AC90797}"/>
                </a:ext>
              </a:extLst>
            </p:cNvPr>
            <p:cNvSpPr/>
            <p:nvPr/>
          </p:nvSpPr>
          <p:spPr>
            <a:xfrm>
              <a:off x="4286250" y="2146935"/>
              <a:ext cx="1436370" cy="1437005"/>
            </a:xfrm>
            <a:prstGeom prst="pie">
              <a:avLst>
                <a:gd name="adj1" fmla="val 0"/>
                <a:gd name="adj2" fmla="val 147059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6" name="椭圆 5">
              <a:extLst>
                <a:ext uri="{FF2B5EF4-FFF2-40B4-BE49-F238E27FC236}">
                  <a16:creationId xmlns:a16="http://schemas.microsoft.com/office/drawing/2014/main" id="{83AF5A3C-5C44-1448-AF94-8D5F4AF6E506}"/>
                </a:ext>
              </a:extLst>
            </p:cNvPr>
            <p:cNvSpPr/>
            <p:nvPr/>
          </p:nvSpPr>
          <p:spPr>
            <a:xfrm>
              <a:off x="4474282" y="2343255"/>
              <a:ext cx="1043906" cy="1044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auto"/>
              <a:r>
                <a:rPr lang="vi-VN" altLang="vi-VN" sz="3600" b="1" strike="noStrike" noProof="1">
                  <a:solidFill>
                    <a:schemeClr val="tx1">
                      <a:lumMod val="75000"/>
                      <a:lumOff val="25000"/>
                    </a:schemeClr>
                  </a:solidFill>
                  <a:latin typeface="Noto Sans"/>
                  <a:ea typeface="Noto Sans"/>
                  <a:sym typeface="Noto Sans CJK Regular" panose="020B0500000000000000" pitchFamily="34" charset="-122"/>
                </a:rPr>
                <a:t>01</a:t>
              </a:r>
              <a:endParaRPr lang="zh-CN" altLang="en-US" sz="3600" b="1" strike="noStrike"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7" name="组合 6">
            <a:extLst>
              <a:ext uri="{FF2B5EF4-FFF2-40B4-BE49-F238E27FC236}">
                <a16:creationId xmlns:a16="http://schemas.microsoft.com/office/drawing/2014/main" id="{F98BC167-8844-F173-6549-CC1832280F0A}"/>
              </a:ext>
            </a:extLst>
          </p:cNvPr>
          <p:cNvGrpSpPr/>
          <p:nvPr/>
        </p:nvGrpSpPr>
        <p:grpSpPr>
          <a:xfrm>
            <a:off x="6293485" y="2299335"/>
            <a:ext cx="1437005" cy="1437005"/>
            <a:chOff x="6293485" y="2159635"/>
            <a:chExt cx="1437005" cy="1437005"/>
          </a:xfrm>
        </p:grpSpPr>
        <p:sp>
          <p:nvSpPr>
            <p:cNvPr id="8" name="饼形 7">
              <a:extLst>
                <a:ext uri="{FF2B5EF4-FFF2-40B4-BE49-F238E27FC236}">
                  <a16:creationId xmlns:a16="http://schemas.microsoft.com/office/drawing/2014/main" id="{B2E4416F-BCA4-6F5D-A375-2BFD260FDAFB}"/>
                </a:ext>
              </a:extLst>
            </p:cNvPr>
            <p:cNvSpPr/>
            <p:nvPr/>
          </p:nvSpPr>
          <p:spPr>
            <a:xfrm>
              <a:off x="6293485" y="2159635"/>
              <a:ext cx="1437005" cy="1437005"/>
            </a:xfrm>
            <a:prstGeom prst="pie">
              <a:avLst>
                <a:gd name="adj1" fmla="val 19788996"/>
                <a:gd name="adj2" fmla="val 15807152"/>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9" name="椭圆 8">
              <a:extLst>
                <a:ext uri="{FF2B5EF4-FFF2-40B4-BE49-F238E27FC236}">
                  <a16:creationId xmlns:a16="http://schemas.microsoft.com/office/drawing/2014/main" id="{62D4AD19-3D47-6D6C-654E-B31F4E944B5E}"/>
                </a:ext>
              </a:extLst>
            </p:cNvPr>
            <p:cNvSpPr/>
            <p:nvPr/>
          </p:nvSpPr>
          <p:spPr>
            <a:xfrm>
              <a:off x="6481600" y="2343255"/>
              <a:ext cx="1044367" cy="1044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vi-VN" altLang="vi-VN" sz="3600" b="1" noProof="1">
                  <a:solidFill>
                    <a:schemeClr val="tx1">
                      <a:lumMod val="75000"/>
                      <a:lumOff val="25000"/>
                    </a:schemeClr>
                  </a:solidFill>
                  <a:latin typeface="Noto Sans"/>
                  <a:ea typeface="Noto Sans"/>
                  <a:sym typeface="Noto Sans CJK Regular" panose="020B0500000000000000" pitchFamily="34" charset="-122"/>
                </a:rPr>
                <a:t>0</a:t>
              </a:r>
              <a:r>
                <a:rPr lang="en-US" altLang="vi-VN" sz="3600" b="1" noProof="1">
                  <a:solidFill>
                    <a:schemeClr val="tx1">
                      <a:lumMod val="75000"/>
                      <a:lumOff val="25000"/>
                    </a:schemeClr>
                  </a:solidFill>
                  <a:latin typeface="Noto Sans"/>
                  <a:ea typeface="Noto Sans"/>
                  <a:sym typeface="Noto Sans CJK Regular" panose="020B0500000000000000" pitchFamily="34" charset="-122"/>
                </a:rPr>
                <a:t>3</a:t>
              </a:r>
              <a:endParaRPr lang="zh-CN" altLang="en-US" sz="3600" b="1"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13" name="组合 12">
            <a:extLst>
              <a:ext uri="{FF2B5EF4-FFF2-40B4-BE49-F238E27FC236}">
                <a16:creationId xmlns:a16="http://schemas.microsoft.com/office/drawing/2014/main" id="{E52F39BD-27F5-379A-94F2-119A4BB93E4D}"/>
              </a:ext>
            </a:extLst>
          </p:cNvPr>
          <p:cNvGrpSpPr/>
          <p:nvPr/>
        </p:nvGrpSpPr>
        <p:grpSpPr>
          <a:xfrm>
            <a:off x="1059163" y="4195349"/>
            <a:ext cx="1436370" cy="1437005"/>
            <a:chOff x="1059163" y="4055649"/>
            <a:chExt cx="1436370" cy="1437005"/>
          </a:xfrm>
        </p:grpSpPr>
        <p:sp>
          <p:nvSpPr>
            <p:cNvPr id="14" name="饼形 13">
              <a:extLst>
                <a:ext uri="{FF2B5EF4-FFF2-40B4-BE49-F238E27FC236}">
                  <a16:creationId xmlns:a16="http://schemas.microsoft.com/office/drawing/2014/main" id="{876A8F80-B3A2-CC8E-3CBB-C0ED4807412C}"/>
                </a:ext>
              </a:extLst>
            </p:cNvPr>
            <p:cNvSpPr/>
            <p:nvPr/>
          </p:nvSpPr>
          <p:spPr>
            <a:xfrm>
              <a:off x="1059163" y="4055649"/>
              <a:ext cx="1436370" cy="1437005"/>
            </a:xfrm>
            <a:prstGeom prst="pie">
              <a:avLst>
                <a:gd name="adj1" fmla="val 21451324"/>
                <a:gd name="adj2" fmla="val 161897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15" name="椭圆 14">
              <a:extLst>
                <a:ext uri="{FF2B5EF4-FFF2-40B4-BE49-F238E27FC236}">
                  <a16:creationId xmlns:a16="http://schemas.microsoft.com/office/drawing/2014/main" id="{F360E78E-F82A-6101-FB85-67FB980908E1}"/>
                </a:ext>
              </a:extLst>
            </p:cNvPr>
            <p:cNvSpPr/>
            <p:nvPr/>
          </p:nvSpPr>
          <p:spPr>
            <a:xfrm>
              <a:off x="1167202" y="4253769"/>
              <a:ext cx="1043906" cy="1044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auto"/>
              <a:r>
                <a:rPr lang="vi-VN" altLang="vi-VN" sz="3600" b="1" noProof="1">
                  <a:solidFill>
                    <a:schemeClr val="tx1">
                      <a:lumMod val="75000"/>
                      <a:lumOff val="25000"/>
                    </a:schemeClr>
                  </a:solidFill>
                  <a:latin typeface="Noto Sans"/>
                  <a:ea typeface="Noto Sans"/>
                  <a:sym typeface="Noto Sans CJK Regular" panose="020B0500000000000000" pitchFamily="34" charset="-122"/>
                </a:rPr>
                <a:t>0</a:t>
              </a:r>
              <a:r>
                <a:rPr lang="en-US" altLang="vi-VN" sz="3600" b="1" noProof="1">
                  <a:solidFill>
                    <a:schemeClr val="tx1">
                      <a:lumMod val="75000"/>
                      <a:lumOff val="25000"/>
                    </a:schemeClr>
                  </a:solidFill>
                  <a:latin typeface="Noto Sans"/>
                  <a:ea typeface="Noto Sans"/>
                  <a:sym typeface="Noto Sans CJK Regular" panose="020B0500000000000000" pitchFamily="34" charset="-122"/>
                </a:rPr>
                <a:t>2</a:t>
              </a:r>
              <a:endParaRPr lang="zh-CN" altLang="en-US" sz="3600" b="1"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16" name="组合 15">
            <a:extLst>
              <a:ext uri="{FF2B5EF4-FFF2-40B4-BE49-F238E27FC236}">
                <a16:creationId xmlns:a16="http://schemas.microsoft.com/office/drawing/2014/main" id="{C3B5A5DD-8ECF-23B0-3D53-48351B8EEE41}"/>
              </a:ext>
            </a:extLst>
          </p:cNvPr>
          <p:cNvGrpSpPr/>
          <p:nvPr/>
        </p:nvGrpSpPr>
        <p:grpSpPr>
          <a:xfrm>
            <a:off x="1059163" y="2180261"/>
            <a:ext cx="3227087" cy="1653889"/>
            <a:chOff x="1042670" y="1991011"/>
            <a:chExt cx="3054478" cy="1458031"/>
          </a:xfrm>
        </p:grpSpPr>
        <p:sp>
          <p:nvSpPr>
            <p:cNvPr id="17" name="TextBox 23">
              <a:extLst>
                <a:ext uri="{FF2B5EF4-FFF2-40B4-BE49-F238E27FC236}">
                  <a16:creationId xmlns:a16="http://schemas.microsoft.com/office/drawing/2014/main" id="{D17A1BD6-88FC-04CF-7298-2EBEB6F38706}"/>
                </a:ext>
              </a:extLst>
            </p:cNvPr>
            <p:cNvSpPr txBox="1"/>
            <p:nvPr/>
          </p:nvSpPr>
          <p:spPr>
            <a:xfrm>
              <a:off x="1042670" y="2343150"/>
              <a:ext cx="3054350" cy="1105892"/>
            </a:xfrm>
            <a:prstGeom prst="rect">
              <a:avLst/>
            </a:prstGeom>
            <a:noFill/>
          </p:spPr>
          <p:txBody>
            <a:bodyPr wrap="square" rtlCol="0">
              <a:normAutofit/>
            </a:bodyPr>
            <a:lstStyle/>
            <a:p>
              <a:pPr algn="just">
                <a:lnSpc>
                  <a:spcPct val="120000"/>
                </a:lnSpc>
              </a:pP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3. Quy định về lưu trữ và bảo mật thông tin theo quy định tại Điều 38, Điều 40 Luật Phòng, chống rửa tiền</a:t>
              </a:r>
              <a:endParaRPr lang="vi-VN" altLang="vi-VN" sz="1400" dirty="0">
                <a:solidFill>
                  <a:schemeClr val="bg1"/>
                </a:solidFill>
                <a:latin typeface="Noto Sans"/>
                <a:ea typeface="Noto Sans"/>
                <a:cs typeface="+mn-ea"/>
                <a:sym typeface="Noto Sans CJK Regular" panose="020B0500000000000000" pitchFamily="34" charset="-122"/>
              </a:endParaRPr>
            </a:p>
          </p:txBody>
        </p:sp>
        <p:sp>
          <p:nvSpPr>
            <p:cNvPr id="18" name="TextBox 24">
              <a:extLst>
                <a:ext uri="{FF2B5EF4-FFF2-40B4-BE49-F238E27FC236}">
                  <a16:creationId xmlns:a16="http://schemas.microsoft.com/office/drawing/2014/main" id="{826655E1-14DE-F9C3-2B43-B7F6E326BF2B}"/>
                </a:ext>
              </a:extLst>
            </p:cNvPr>
            <p:cNvSpPr txBox="1"/>
            <p:nvPr/>
          </p:nvSpPr>
          <p:spPr>
            <a:xfrm>
              <a:off x="2676237" y="1991011"/>
              <a:ext cx="1420911" cy="307848"/>
            </a:xfrm>
            <a:prstGeom prst="rect">
              <a:avLst/>
            </a:prstGeom>
            <a:noFill/>
          </p:spPr>
          <p:txBody>
            <a:bodyPr wrap="none" rtlCol="0">
              <a:normAutofit/>
            </a:bodyPr>
            <a:lstStyle/>
            <a:p>
              <a:pPr algn="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09/2023/TT-NHNN</a:t>
              </a:r>
              <a:endParaRPr lang="vi-VN"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grpSp>
        <p:nvGrpSpPr>
          <p:cNvPr id="19" name="组合 18">
            <a:extLst>
              <a:ext uri="{FF2B5EF4-FFF2-40B4-BE49-F238E27FC236}">
                <a16:creationId xmlns:a16="http://schemas.microsoft.com/office/drawing/2014/main" id="{8256F54D-8C31-0F45-6918-AAB0D2EC31A4}"/>
              </a:ext>
            </a:extLst>
          </p:cNvPr>
          <p:cNvGrpSpPr/>
          <p:nvPr/>
        </p:nvGrpSpPr>
        <p:grpSpPr>
          <a:xfrm>
            <a:off x="7918604" y="1998508"/>
            <a:ext cx="3106171" cy="1765771"/>
            <a:chOff x="1042670" y="4099845"/>
            <a:chExt cx="3054478" cy="1458031"/>
          </a:xfrm>
        </p:grpSpPr>
        <p:sp>
          <p:nvSpPr>
            <p:cNvPr id="20" name="TextBox 23">
              <a:extLst>
                <a:ext uri="{FF2B5EF4-FFF2-40B4-BE49-F238E27FC236}">
                  <a16:creationId xmlns:a16="http://schemas.microsoft.com/office/drawing/2014/main" id="{4056ECEF-FF46-9F00-701B-27E0304D2BB4}"/>
                </a:ext>
              </a:extLst>
            </p:cNvPr>
            <p:cNvSpPr txBox="1"/>
            <p:nvPr/>
          </p:nvSpPr>
          <p:spPr>
            <a:xfrm>
              <a:off x="1042670" y="4451984"/>
              <a:ext cx="3054350" cy="1105892"/>
            </a:xfrm>
            <a:prstGeom prst="rect">
              <a:avLst/>
            </a:prstGeom>
            <a:noFill/>
          </p:spPr>
          <p:txBody>
            <a:bodyPr wrap="square" rtlCol="0">
              <a:normAutofit fontScale="70000" lnSpcReduction="20000"/>
            </a:bodyPr>
            <a:lstStyle/>
            <a:p>
              <a:pPr algn="just">
                <a:lnSpc>
                  <a:spcPct val="120000"/>
                </a:lnSpc>
              </a:pP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 Việc sửa đổi nhằm làm rõ trách nhiệm lưu trữ và bảo mật thông tin, bao gồm cả các giao dịch dưới ngưỡng phải báo cáo. Quy định này tạo cơ sở pháp lý để đảm bảo khả năng truy soát giao dịch khi có yêu cầu, phù hợp với thông lệ quốc tế và yêu cầu tăng cường minh bạch trong hoạt động tài chính.</a:t>
              </a:r>
            </a:p>
            <a:p>
              <a:pPr algn="just">
                <a:lnSpc>
                  <a:spcPct val="120000"/>
                </a:lnSpc>
              </a:pP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2. Làm rõ và đáp ứng yêu cầu của Khuyến nghị 11, Tiêu chí 3 của Khuyến nghị 16.</a:t>
              </a:r>
            </a:p>
          </p:txBody>
        </p:sp>
        <p:sp>
          <p:nvSpPr>
            <p:cNvPr id="21" name="TextBox 24">
              <a:extLst>
                <a:ext uri="{FF2B5EF4-FFF2-40B4-BE49-F238E27FC236}">
                  <a16:creationId xmlns:a16="http://schemas.microsoft.com/office/drawing/2014/main" id="{B8A04FD1-5260-E517-0E32-0B7B750EAEF8}"/>
                </a:ext>
              </a:extLst>
            </p:cNvPr>
            <p:cNvSpPr txBox="1"/>
            <p:nvPr/>
          </p:nvSpPr>
          <p:spPr>
            <a:xfrm>
              <a:off x="2676237" y="4099845"/>
              <a:ext cx="1420911" cy="307848"/>
            </a:xfrm>
            <a:prstGeom prst="rect">
              <a:avLst/>
            </a:prstGeom>
            <a:noFill/>
          </p:spPr>
          <p:txBody>
            <a:bodyPr wrap="none" rtlCol="0">
              <a:normAutofit/>
            </a:bodyPr>
            <a:lstStyle/>
            <a:p>
              <a:pPr algn="r"/>
              <a:r>
                <a:rPr lang="en-US" altLang="vi-VN" sz="1400" b="1" dirty="0" err="1">
                  <a:solidFill>
                    <a:schemeClr val="bg1"/>
                  </a:solidFill>
                  <a:latin typeface="Noto Sans"/>
                  <a:ea typeface="Noto Sans"/>
                  <a:sym typeface="Noto Sans CJK Regular" panose="020B0500000000000000" pitchFamily="34" charset="-122"/>
                </a:rPr>
                <a:t>Mục</a:t>
              </a:r>
              <a:r>
                <a:rPr lang="en-US" altLang="vi-VN" sz="1400" b="1" dirty="0">
                  <a:solidFill>
                    <a:schemeClr val="bg1"/>
                  </a:solidFill>
                  <a:latin typeface="Noto Sans"/>
                  <a:ea typeface="Noto Sans"/>
                  <a:sym typeface="Noto Sans CJK Regular" panose="020B0500000000000000" pitchFamily="34" charset="-122"/>
                </a:rPr>
                <a:t> </a:t>
              </a:r>
              <a:r>
                <a:rPr lang="en-US" altLang="vi-VN" sz="1400" b="1" dirty="0" err="1">
                  <a:solidFill>
                    <a:schemeClr val="bg1"/>
                  </a:solidFill>
                  <a:latin typeface="Noto Sans"/>
                  <a:ea typeface="Noto Sans"/>
                  <a:sym typeface="Noto Sans CJK Regular" panose="020B0500000000000000" pitchFamily="34" charset="-122"/>
                </a:rPr>
                <a:t>tiêu</a:t>
              </a:r>
              <a:endParaRPr lang="vi-VN" altLang="vi-VN" sz="1400" b="1" dirty="0">
                <a:solidFill>
                  <a:schemeClr val="bg1"/>
                </a:solidFill>
                <a:latin typeface="Noto Sans"/>
                <a:ea typeface="Noto Sans"/>
                <a:sym typeface="Noto Sans CJK Regular" panose="020B0500000000000000" pitchFamily="34" charset="-122"/>
              </a:endParaRPr>
            </a:p>
          </p:txBody>
        </p:sp>
      </p:grpSp>
      <p:grpSp>
        <p:nvGrpSpPr>
          <p:cNvPr id="22" name="组合 21">
            <a:extLst>
              <a:ext uri="{FF2B5EF4-FFF2-40B4-BE49-F238E27FC236}">
                <a16:creationId xmlns:a16="http://schemas.microsoft.com/office/drawing/2014/main" id="{7B5D23AC-E1AA-AC3C-4FCD-55F8EFE6E86B}"/>
              </a:ext>
            </a:extLst>
          </p:cNvPr>
          <p:cNvGrpSpPr/>
          <p:nvPr/>
        </p:nvGrpSpPr>
        <p:grpSpPr>
          <a:xfrm>
            <a:off x="2495532" y="3977639"/>
            <a:ext cx="8529265" cy="2176588"/>
            <a:chOff x="8059075" y="1991011"/>
            <a:chExt cx="3031637" cy="1458126"/>
          </a:xfrm>
        </p:grpSpPr>
        <p:sp>
          <p:nvSpPr>
            <p:cNvPr id="23" name="TextBox 23">
              <a:extLst>
                <a:ext uri="{FF2B5EF4-FFF2-40B4-BE49-F238E27FC236}">
                  <a16:creationId xmlns:a16="http://schemas.microsoft.com/office/drawing/2014/main" id="{3E710FA1-FD58-F544-B5DE-9E0CA0F7CE4A}"/>
                </a:ext>
              </a:extLst>
            </p:cNvPr>
            <p:cNvSpPr txBox="1"/>
            <p:nvPr/>
          </p:nvSpPr>
          <p:spPr>
            <a:xfrm>
              <a:off x="8059075" y="2193896"/>
              <a:ext cx="3031637" cy="1255241"/>
            </a:xfrm>
            <a:prstGeom prst="rect">
              <a:avLst/>
            </a:prstGeom>
            <a:noFill/>
          </p:spPr>
          <p:txBody>
            <a:bodyPr wrap="square" rtlCol="0">
              <a:normAutofit/>
            </a:bodyPr>
            <a:lstStyle/>
            <a:p>
              <a:pPr algn="just">
                <a:lnSpc>
                  <a:spcPct val="120000"/>
                </a:lnSpc>
              </a:pP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3. Quy định về lưu trữ, thời hạn lưu trữ và bảo mật thông tin theo quy định tại Điều 38, Điều 40 Luật Phòng, chống rửa tiền </a:t>
              </a:r>
              <a:r>
                <a:rPr lang="vi-VN" altLang="vi-VN" sz="16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và pháp luật khác có liên quan, trong đó bao gồm cả trách nhiệm lưu trữ các thông tin, hồ sơ, tài liệu, kết quả phân tích, đánh giá của đối tượng báo cáo (nếu có) đối với các giao dịch dưới mức giao dịch có giá trị phải báo cáo để cung cấp kịp thời cho cơ quan nhà nước có thẩm quyền theo quy định của pháp luật.</a:t>
              </a:r>
            </a:p>
          </p:txBody>
        </p:sp>
        <p:sp>
          <p:nvSpPr>
            <p:cNvPr id="24" name="TextBox 24">
              <a:extLst>
                <a:ext uri="{FF2B5EF4-FFF2-40B4-BE49-F238E27FC236}">
                  <a16:creationId xmlns:a16="http://schemas.microsoft.com/office/drawing/2014/main" id="{04F02939-353E-DABD-6D9E-736DD4F472CA}"/>
                </a:ext>
              </a:extLst>
            </p:cNvPr>
            <p:cNvSpPr txBox="1"/>
            <p:nvPr/>
          </p:nvSpPr>
          <p:spPr>
            <a:xfrm>
              <a:off x="8083045" y="1991011"/>
              <a:ext cx="1420911" cy="307848"/>
            </a:xfrm>
            <a:prstGeom prst="rect">
              <a:avLst/>
            </a:prstGeom>
            <a:noFill/>
          </p:spPr>
          <p:txBody>
            <a:bodyPr wrap="none" rtlCol="0">
              <a:normAutofit/>
            </a:bodyPr>
            <a:lstStyle/>
            <a:p>
              <a:pPr algn="l"/>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27/2025/TT-NHNN</a:t>
              </a:r>
              <a:endParaRPr lang="vi-VN"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sp>
        <p:nvSpPr>
          <p:cNvPr id="28" name="圆角矩形 27">
            <a:extLst>
              <a:ext uri="{FF2B5EF4-FFF2-40B4-BE49-F238E27FC236}">
                <a16:creationId xmlns:a16="http://schemas.microsoft.com/office/drawing/2014/main" id="{21C5DE04-2A5C-B101-EB57-45AD548E5A8C}"/>
              </a:ext>
            </a:extLst>
          </p:cNvPr>
          <p:cNvSpPr/>
          <p:nvPr/>
        </p:nvSpPr>
        <p:spPr>
          <a:xfrm>
            <a:off x="564924" y="61645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80085FCF-996A-9A25-E48F-86D7AE3A0E32}"/>
              </a:ext>
            </a:extLst>
          </p:cNvPr>
          <p:cNvSpPr/>
          <p:nvPr/>
        </p:nvSpPr>
        <p:spPr>
          <a:xfrm>
            <a:off x="1412252" y="646782"/>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FBC22B4B-0722-0B48-021C-08FFE2C46C64}"/>
              </a:ext>
            </a:extLst>
          </p:cNvPr>
          <p:cNvSpPr txBox="1"/>
          <p:nvPr/>
        </p:nvSpPr>
        <p:spPr>
          <a:xfrm>
            <a:off x="356415" y="1152006"/>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Tree>
    <p:extLst>
      <p:ext uri="{BB962C8B-B14F-4D97-AF65-F5344CB8AC3E}">
        <p14:creationId xmlns:p14="http://schemas.microsoft.com/office/powerpoint/2010/main" val="3648307532"/>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5AC5C-57C9-FB3F-6BFF-0EC4839EA902}"/>
            </a:ext>
          </a:extLst>
        </p:cNvPr>
        <p:cNvGrpSpPr/>
        <p:nvPr/>
      </p:nvGrpSpPr>
      <p:grpSpPr>
        <a:xfrm>
          <a:off x="0" y="0"/>
          <a:ext cx="0" cy="0"/>
          <a:chOff x="0" y="0"/>
          <a:chExt cx="0" cy="0"/>
        </a:xfrm>
      </p:grpSpPr>
      <p:sp>
        <p:nvSpPr>
          <p:cNvPr id="2" name="Line 31">
            <a:extLst>
              <a:ext uri="{FF2B5EF4-FFF2-40B4-BE49-F238E27FC236}">
                <a16:creationId xmlns:a16="http://schemas.microsoft.com/office/drawing/2014/main" id="{A7771D63-D4C3-BDA0-ADE5-4C2457662116}"/>
              </a:ext>
            </a:extLst>
          </p:cNvPr>
          <p:cNvSpPr/>
          <p:nvPr/>
        </p:nvSpPr>
        <p:spPr>
          <a:xfrm flipV="1">
            <a:off x="1059163" y="4139352"/>
            <a:ext cx="10079355" cy="203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t"/>
          <a:lstStyle/>
          <a:p>
            <a:pPr lvl="0"/>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3" name="Line 32">
            <a:extLst>
              <a:ext uri="{FF2B5EF4-FFF2-40B4-BE49-F238E27FC236}">
                <a16:creationId xmlns:a16="http://schemas.microsoft.com/office/drawing/2014/main" id="{C37010AF-2AAE-C979-EFB8-FACB74250B30}"/>
              </a:ext>
            </a:extLst>
          </p:cNvPr>
          <p:cNvSpPr/>
          <p:nvPr/>
        </p:nvSpPr>
        <p:spPr>
          <a:xfrm flipH="1">
            <a:off x="6558683" y="2097722"/>
            <a:ext cx="0" cy="185547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t"/>
          <a:lstStyle/>
          <a:p>
            <a:pPr lvl="0"/>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nvGrpSpPr>
          <p:cNvPr id="4" name="组合 3">
            <a:extLst>
              <a:ext uri="{FF2B5EF4-FFF2-40B4-BE49-F238E27FC236}">
                <a16:creationId xmlns:a16="http://schemas.microsoft.com/office/drawing/2014/main" id="{5A583465-FE7B-4DED-CB5A-8AD1349826D4}"/>
              </a:ext>
            </a:extLst>
          </p:cNvPr>
          <p:cNvGrpSpPr/>
          <p:nvPr/>
        </p:nvGrpSpPr>
        <p:grpSpPr>
          <a:xfrm>
            <a:off x="4976613" y="2327274"/>
            <a:ext cx="1436370" cy="1437005"/>
            <a:chOff x="4286250" y="2146935"/>
            <a:chExt cx="1436370" cy="1437005"/>
          </a:xfrm>
        </p:grpSpPr>
        <p:sp>
          <p:nvSpPr>
            <p:cNvPr id="5" name="饼形 4">
              <a:extLst>
                <a:ext uri="{FF2B5EF4-FFF2-40B4-BE49-F238E27FC236}">
                  <a16:creationId xmlns:a16="http://schemas.microsoft.com/office/drawing/2014/main" id="{592923D5-200F-91E7-31A9-BAE96600821A}"/>
                </a:ext>
              </a:extLst>
            </p:cNvPr>
            <p:cNvSpPr/>
            <p:nvPr/>
          </p:nvSpPr>
          <p:spPr>
            <a:xfrm>
              <a:off x="4286250" y="2146935"/>
              <a:ext cx="1436370" cy="1437005"/>
            </a:xfrm>
            <a:prstGeom prst="pie">
              <a:avLst>
                <a:gd name="adj1" fmla="val 0"/>
                <a:gd name="adj2" fmla="val 147059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6" name="椭圆 5">
              <a:extLst>
                <a:ext uri="{FF2B5EF4-FFF2-40B4-BE49-F238E27FC236}">
                  <a16:creationId xmlns:a16="http://schemas.microsoft.com/office/drawing/2014/main" id="{C8DCF2D8-C399-5368-9AFA-844566C47A14}"/>
                </a:ext>
              </a:extLst>
            </p:cNvPr>
            <p:cNvSpPr/>
            <p:nvPr/>
          </p:nvSpPr>
          <p:spPr>
            <a:xfrm>
              <a:off x="4474282" y="2343255"/>
              <a:ext cx="1043906" cy="1044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auto"/>
              <a:r>
                <a:rPr lang="vi-VN" altLang="vi-VN" sz="3600" b="1" strike="noStrike" noProof="1">
                  <a:solidFill>
                    <a:schemeClr val="tx1">
                      <a:lumMod val="75000"/>
                      <a:lumOff val="25000"/>
                    </a:schemeClr>
                  </a:solidFill>
                  <a:latin typeface="Noto Sans"/>
                  <a:ea typeface="Noto Sans"/>
                  <a:sym typeface="Noto Sans CJK Regular" panose="020B0500000000000000" pitchFamily="34" charset="-122"/>
                </a:rPr>
                <a:t>01</a:t>
              </a:r>
              <a:endParaRPr lang="zh-CN" altLang="en-US" sz="3600" b="1" strike="noStrike"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7" name="组合 6">
            <a:extLst>
              <a:ext uri="{FF2B5EF4-FFF2-40B4-BE49-F238E27FC236}">
                <a16:creationId xmlns:a16="http://schemas.microsoft.com/office/drawing/2014/main" id="{CC4C0A48-55C6-9AAF-D6ED-C001F55EC998}"/>
              </a:ext>
            </a:extLst>
          </p:cNvPr>
          <p:cNvGrpSpPr/>
          <p:nvPr/>
        </p:nvGrpSpPr>
        <p:grpSpPr>
          <a:xfrm>
            <a:off x="6655789" y="2354861"/>
            <a:ext cx="1437005" cy="1437005"/>
            <a:chOff x="6293485" y="2159635"/>
            <a:chExt cx="1437005" cy="1437005"/>
          </a:xfrm>
        </p:grpSpPr>
        <p:sp>
          <p:nvSpPr>
            <p:cNvPr id="8" name="饼形 7">
              <a:extLst>
                <a:ext uri="{FF2B5EF4-FFF2-40B4-BE49-F238E27FC236}">
                  <a16:creationId xmlns:a16="http://schemas.microsoft.com/office/drawing/2014/main" id="{4905B25A-B6F1-CDD6-7664-D84AAE0F509B}"/>
                </a:ext>
              </a:extLst>
            </p:cNvPr>
            <p:cNvSpPr/>
            <p:nvPr/>
          </p:nvSpPr>
          <p:spPr>
            <a:xfrm>
              <a:off x="6293485" y="2159635"/>
              <a:ext cx="1437005" cy="1437005"/>
            </a:xfrm>
            <a:prstGeom prst="pie">
              <a:avLst>
                <a:gd name="adj1" fmla="val 19788996"/>
                <a:gd name="adj2" fmla="val 15807152"/>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9" name="椭圆 8">
              <a:extLst>
                <a:ext uri="{FF2B5EF4-FFF2-40B4-BE49-F238E27FC236}">
                  <a16:creationId xmlns:a16="http://schemas.microsoft.com/office/drawing/2014/main" id="{BE6DC6E3-69CA-EBAD-447A-24028EA69822}"/>
                </a:ext>
              </a:extLst>
            </p:cNvPr>
            <p:cNvSpPr/>
            <p:nvPr/>
          </p:nvSpPr>
          <p:spPr>
            <a:xfrm>
              <a:off x="6481600" y="2343255"/>
              <a:ext cx="1044367" cy="1044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vi-VN" altLang="vi-VN" sz="3600" b="1" noProof="1">
                  <a:solidFill>
                    <a:schemeClr val="tx1">
                      <a:lumMod val="75000"/>
                      <a:lumOff val="25000"/>
                    </a:schemeClr>
                  </a:solidFill>
                  <a:latin typeface="Noto Sans"/>
                  <a:ea typeface="Noto Sans"/>
                  <a:sym typeface="Noto Sans CJK Regular" panose="020B0500000000000000" pitchFamily="34" charset="-122"/>
                </a:rPr>
                <a:t>0</a:t>
              </a:r>
              <a:r>
                <a:rPr lang="en-US" altLang="vi-VN" sz="3600" b="1" noProof="1">
                  <a:solidFill>
                    <a:schemeClr val="tx1">
                      <a:lumMod val="75000"/>
                      <a:lumOff val="25000"/>
                    </a:schemeClr>
                  </a:solidFill>
                  <a:latin typeface="Noto Sans"/>
                  <a:ea typeface="Noto Sans"/>
                  <a:sym typeface="Noto Sans CJK Regular" panose="020B0500000000000000" pitchFamily="34" charset="-122"/>
                </a:rPr>
                <a:t>3</a:t>
              </a:r>
              <a:endParaRPr lang="zh-CN" altLang="en-US" sz="3600" b="1"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13" name="组合 12">
            <a:extLst>
              <a:ext uri="{FF2B5EF4-FFF2-40B4-BE49-F238E27FC236}">
                <a16:creationId xmlns:a16="http://schemas.microsoft.com/office/drawing/2014/main" id="{9675A0A0-936F-362A-FF5B-3D0C489DECF7}"/>
              </a:ext>
            </a:extLst>
          </p:cNvPr>
          <p:cNvGrpSpPr/>
          <p:nvPr/>
        </p:nvGrpSpPr>
        <p:grpSpPr>
          <a:xfrm>
            <a:off x="1071918" y="4505082"/>
            <a:ext cx="1436370" cy="1437005"/>
            <a:chOff x="1059163" y="4055649"/>
            <a:chExt cx="1436370" cy="1437005"/>
          </a:xfrm>
        </p:grpSpPr>
        <p:sp>
          <p:nvSpPr>
            <p:cNvPr id="14" name="饼形 13">
              <a:extLst>
                <a:ext uri="{FF2B5EF4-FFF2-40B4-BE49-F238E27FC236}">
                  <a16:creationId xmlns:a16="http://schemas.microsoft.com/office/drawing/2014/main" id="{3BD30559-3A52-A091-C46B-EC6F744307CB}"/>
                </a:ext>
              </a:extLst>
            </p:cNvPr>
            <p:cNvSpPr/>
            <p:nvPr/>
          </p:nvSpPr>
          <p:spPr>
            <a:xfrm>
              <a:off x="1059163" y="4055649"/>
              <a:ext cx="1436370" cy="1437005"/>
            </a:xfrm>
            <a:prstGeom prst="pie">
              <a:avLst>
                <a:gd name="adj1" fmla="val 21451324"/>
                <a:gd name="adj2" fmla="val 161897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15" name="椭圆 14">
              <a:extLst>
                <a:ext uri="{FF2B5EF4-FFF2-40B4-BE49-F238E27FC236}">
                  <a16:creationId xmlns:a16="http://schemas.microsoft.com/office/drawing/2014/main" id="{C7451E7E-4CE7-0946-DB20-1D421E8A15E5}"/>
                </a:ext>
              </a:extLst>
            </p:cNvPr>
            <p:cNvSpPr/>
            <p:nvPr/>
          </p:nvSpPr>
          <p:spPr>
            <a:xfrm>
              <a:off x="1167202" y="4253769"/>
              <a:ext cx="1043906" cy="1044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fontAlgn="auto"/>
              <a:r>
                <a:rPr lang="vi-VN" altLang="vi-VN" sz="3600" b="1" noProof="1">
                  <a:solidFill>
                    <a:schemeClr val="tx1">
                      <a:lumMod val="75000"/>
                      <a:lumOff val="25000"/>
                    </a:schemeClr>
                  </a:solidFill>
                  <a:latin typeface="Noto Sans"/>
                  <a:ea typeface="Noto Sans"/>
                  <a:sym typeface="Noto Sans CJK Regular" panose="020B0500000000000000" pitchFamily="34" charset="-122"/>
                </a:rPr>
                <a:t>0</a:t>
              </a:r>
              <a:r>
                <a:rPr lang="en-US" altLang="vi-VN" sz="3600" b="1" noProof="1">
                  <a:solidFill>
                    <a:schemeClr val="tx1">
                      <a:lumMod val="75000"/>
                      <a:lumOff val="25000"/>
                    </a:schemeClr>
                  </a:solidFill>
                  <a:latin typeface="Noto Sans"/>
                  <a:ea typeface="Noto Sans"/>
                  <a:sym typeface="Noto Sans CJK Regular" panose="020B0500000000000000" pitchFamily="34" charset="-122"/>
                </a:rPr>
                <a:t>2</a:t>
              </a:r>
              <a:endParaRPr lang="zh-CN" altLang="en-US" sz="3600" b="1" noProof="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nvGrpSpPr>
          <p:cNvPr id="16" name="组合 15">
            <a:extLst>
              <a:ext uri="{FF2B5EF4-FFF2-40B4-BE49-F238E27FC236}">
                <a16:creationId xmlns:a16="http://schemas.microsoft.com/office/drawing/2014/main" id="{25313DB0-8D94-C3A0-01EC-12BEBC6F5A05}"/>
              </a:ext>
            </a:extLst>
          </p:cNvPr>
          <p:cNvGrpSpPr/>
          <p:nvPr/>
        </p:nvGrpSpPr>
        <p:grpSpPr>
          <a:xfrm>
            <a:off x="564924" y="1628679"/>
            <a:ext cx="4371920" cy="2474802"/>
            <a:chOff x="1024062" y="1991011"/>
            <a:chExt cx="3116492" cy="1804083"/>
          </a:xfrm>
        </p:grpSpPr>
        <p:sp>
          <p:nvSpPr>
            <p:cNvPr id="17" name="TextBox 23">
              <a:extLst>
                <a:ext uri="{FF2B5EF4-FFF2-40B4-BE49-F238E27FC236}">
                  <a16:creationId xmlns:a16="http://schemas.microsoft.com/office/drawing/2014/main" id="{C6BC2C91-59BD-0BA7-44B4-DD98E9A8EF22}"/>
                </a:ext>
              </a:extLst>
            </p:cNvPr>
            <p:cNvSpPr txBox="1"/>
            <p:nvPr/>
          </p:nvSpPr>
          <p:spPr>
            <a:xfrm>
              <a:off x="1024062" y="2176203"/>
              <a:ext cx="3116492" cy="1618891"/>
            </a:xfrm>
            <a:prstGeom prst="rect">
              <a:avLst/>
            </a:prstGeom>
            <a:noFill/>
          </p:spPr>
          <p:txBody>
            <a:bodyPr wrap="square" rtlCol="0">
              <a:normAutofit lnSpcReduction="10000"/>
            </a:bodyPr>
            <a:lstStyle/>
            <a:p>
              <a:pPr algn="just">
                <a:lnSpc>
                  <a:spcPct val="120000"/>
                </a:lnSpc>
              </a:pPr>
              <a:r>
                <a:rPr lang="vi-VN" altLang="vi-VN" sz="10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9. Nội dung trách nhiệm của cá nhân, bộ phận có liên quan trong việc thực hiện công tác phòng, chống rửa tiền phải bảo đảm:</a:t>
              </a:r>
            </a:p>
            <a:p>
              <a:pPr algn="just">
                <a:lnSpc>
                  <a:spcPct val="120000"/>
                </a:lnSpc>
              </a:pPr>
              <a:r>
                <a:rPr lang="vi-VN" altLang="vi-VN" sz="10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 Phân công một người quản lý của đối tượng báo cáo hoặc người được người quản lý ủy quyền chịu trách nhiệm về tổ chức, chỉ đạo, kiểm tra việc tuân thủ quy định của pháp luật về phòng, chống rửa tiền (sau đây gọi là người chịu trách nhiệm về phòng, chống rửa tiền);</a:t>
              </a:r>
            </a:p>
            <a:p>
              <a:pPr algn="just">
                <a:lnSpc>
                  <a:spcPct val="120000"/>
                </a:lnSpc>
              </a:pPr>
              <a:r>
                <a:rPr lang="vi-VN" altLang="vi-VN" sz="10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 Tùy theo quy mô, phạm vi và đặc thù hoạt động, đối tượng báo cáo phải thành lập bộ phận chuyên trách (tổ, phòng, ban) hoặc chỉ định một bộ phận hoặc chỉ định một người chịu trách nhiệm về phòng, chống rửa tiền tại trụ sở chính; phân công một hoặc một số người hoặc bộ phận chịu trách nhiệm về phòng, chống rửa tiền tại chi nhánh, công ty con của đối tượng báo cáo có liên quan đến nghiệp vụ phòng, chống rửa tiền (nếu có).</a:t>
              </a:r>
              <a:endParaRPr lang="vi-VN" altLang="vi-VN" sz="1000" dirty="0">
                <a:solidFill>
                  <a:schemeClr val="bg1"/>
                </a:solidFill>
                <a:latin typeface="Noto Sans"/>
                <a:ea typeface="Noto Sans"/>
                <a:cs typeface="+mn-ea"/>
                <a:sym typeface="Noto Sans CJK Regular" panose="020B0500000000000000" pitchFamily="34" charset="-122"/>
              </a:endParaRPr>
            </a:p>
          </p:txBody>
        </p:sp>
        <p:sp>
          <p:nvSpPr>
            <p:cNvPr id="18" name="TextBox 24">
              <a:extLst>
                <a:ext uri="{FF2B5EF4-FFF2-40B4-BE49-F238E27FC236}">
                  <a16:creationId xmlns:a16="http://schemas.microsoft.com/office/drawing/2014/main" id="{03CAF5D4-661F-D83B-CDCB-F9880828B4E8}"/>
                </a:ext>
              </a:extLst>
            </p:cNvPr>
            <p:cNvSpPr txBox="1"/>
            <p:nvPr/>
          </p:nvSpPr>
          <p:spPr>
            <a:xfrm>
              <a:off x="2676237" y="1991011"/>
              <a:ext cx="1420911" cy="307848"/>
            </a:xfrm>
            <a:prstGeom prst="rect">
              <a:avLst/>
            </a:prstGeom>
            <a:noFill/>
          </p:spPr>
          <p:txBody>
            <a:bodyPr wrap="none" rtlCol="0">
              <a:normAutofit/>
            </a:bodyPr>
            <a:lstStyle/>
            <a:p>
              <a:pPr algn="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09/2023/TT-NHNN</a:t>
              </a:r>
              <a:endParaRPr lang="vi-VN"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grpSp>
        <p:nvGrpSpPr>
          <p:cNvPr id="19" name="组合 18">
            <a:extLst>
              <a:ext uri="{FF2B5EF4-FFF2-40B4-BE49-F238E27FC236}">
                <a16:creationId xmlns:a16="http://schemas.microsoft.com/office/drawing/2014/main" id="{6D13677B-1D19-8F91-B7E1-6E9D876FBF98}"/>
              </a:ext>
            </a:extLst>
          </p:cNvPr>
          <p:cNvGrpSpPr/>
          <p:nvPr/>
        </p:nvGrpSpPr>
        <p:grpSpPr>
          <a:xfrm>
            <a:off x="8122924" y="1980260"/>
            <a:ext cx="2901851" cy="1784019"/>
            <a:chOff x="1042670" y="4099845"/>
            <a:chExt cx="3054478" cy="1458031"/>
          </a:xfrm>
        </p:grpSpPr>
        <p:sp>
          <p:nvSpPr>
            <p:cNvPr id="20" name="TextBox 23">
              <a:extLst>
                <a:ext uri="{FF2B5EF4-FFF2-40B4-BE49-F238E27FC236}">
                  <a16:creationId xmlns:a16="http://schemas.microsoft.com/office/drawing/2014/main" id="{5F8796B8-A58A-BEBB-11B6-1402C6B0ABD7}"/>
                </a:ext>
              </a:extLst>
            </p:cNvPr>
            <p:cNvSpPr txBox="1"/>
            <p:nvPr/>
          </p:nvSpPr>
          <p:spPr>
            <a:xfrm>
              <a:off x="1042670" y="4451984"/>
              <a:ext cx="3054350" cy="1105892"/>
            </a:xfrm>
            <a:prstGeom prst="rect">
              <a:avLst/>
            </a:prstGeom>
            <a:noFill/>
          </p:spPr>
          <p:txBody>
            <a:bodyPr wrap="square" rtlCol="0">
              <a:normAutofit fontScale="77500" lnSpcReduction="20000"/>
            </a:bodyPr>
            <a:lstStyle/>
            <a:p>
              <a:pPr algn="just">
                <a:lnSpc>
                  <a:spcPct val="120000"/>
                </a:lnSpc>
              </a:pP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 C</a:t>
              </a: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ụ thể hóa trách nhiệm của các cá nhân và bộ phận liên quan trong công tác phòng, chống rửa tiền. </a:t>
              </a: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2. L</a:t>
              </a:r>
              <a:r>
                <a:rPr lang="vi-VN"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àm rõ trách nhiệm và tăng cường hiệu quả quản lý, giám sát nội bộ và đảm bảo tuân thủ chặt chẽ các quy định về phòng, chống rửa tiền trong toàn bộ tổ chức.</a:t>
              </a:r>
            </a:p>
          </p:txBody>
        </p:sp>
        <p:sp>
          <p:nvSpPr>
            <p:cNvPr id="21" name="TextBox 24">
              <a:extLst>
                <a:ext uri="{FF2B5EF4-FFF2-40B4-BE49-F238E27FC236}">
                  <a16:creationId xmlns:a16="http://schemas.microsoft.com/office/drawing/2014/main" id="{D0774F40-8CA4-2A0A-D014-69B0B9F95581}"/>
                </a:ext>
              </a:extLst>
            </p:cNvPr>
            <p:cNvSpPr txBox="1"/>
            <p:nvPr/>
          </p:nvSpPr>
          <p:spPr>
            <a:xfrm>
              <a:off x="2676237" y="4099845"/>
              <a:ext cx="1420911" cy="307848"/>
            </a:xfrm>
            <a:prstGeom prst="rect">
              <a:avLst/>
            </a:prstGeom>
            <a:noFill/>
          </p:spPr>
          <p:txBody>
            <a:bodyPr wrap="none" rtlCol="0">
              <a:normAutofit/>
            </a:bodyPr>
            <a:lstStyle/>
            <a:p>
              <a:pPr algn="r"/>
              <a:r>
                <a:rPr lang="en-US" altLang="vi-VN" sz="1400" b="1" dirty="0" err="1">
                  <a:solidFill>
                    <a:schemeClr val="bg1"/>
                  </a:solidFill>
                  <a:latin typeface="Noto Sans"/>
                  <a:ea typeface="Noto Sans"/>
                  <a:sym typeface="Noto Sans CJK Regular" panose="020B0500000000000000" pitchFamily="34" charset="-122"/>
                </a:rPr>
                <a:t>Mục</a:t>
              </a:r>
              <a:r>
                <a:rPr lang="en-US" altLang="vi-VN" sz="1400" b="1" dirty="0">
                  <a:solidFill>
                    <a:schemeClr val="bg1"/>
                  </a:solidFill>
                  <a:latin typeface="Noto Sans"/>
                  <a:ea typeface="Noto Sans"/>
                  <a:sym typeface="Noto Sans CJK Regular" panose="020B0500000000000000" pitchFamily="34" charset="-122"/>
                </a:rPr>
                <a:t> </a:t>
              </a:r>
              <a:r>
                <a:rPr lang="en-US" altLang="vi-VN" sz="1400" b="1" dirty="0" err="1">
                  <a:solidFill>
                    <a:schemeClr val="bg1"/>
                  </a:solidFill>
                  <a:latin typeface="Noto Sans"/>
                  <a:ea typeface="Noto Sans"/>
                  <a:sym typeface="Noto Sans CJK Regular" panose="020B0500000000000000" pitchFamily="34" charset="-122"/>
                </a:rPr>
                <a:t>tiêu</a:t>
              </a:r>
              <a:endParaRPr lang="vi-VN" altLang="vi-VN" sz="1400" b="1" dirty="0">
                <a:solidFill>
                  <a:schemeClr val="bg1"/>
                </a:solidFill>
                <a:latin typeface="Noto Sans"/>
                <a:ea typeface="Noto Sans"/>
                <a:sym typeface="Noto Sans CJK Regular" panose="020B0500000000000000" pitchFamily="34" charset="-122"/>
              </a:endParaRPr>
            </a:p>
          </p:txBody>
        </p:sp>
      </p:grpSp>
      <p:grpSp>
        <p:nvGrpSpPr>
          <p:cNvPr id="22" name="组合 21">
            <a:extLst>
              <a:ext uri="{FF2B5EF4-FFF2-40B4-BE49-F238E27FC236}">
                <a16:creationId xmlns:a16="http://schemas.microsoft.com/office/drawing/2014/main" id="{5E5B516D-98A4-2E93-9A80-090BDFDDA7E0}"/>
              </a:ext>
            </a:extLst>
          </p:cNvPr>
          <p:cNvGrpSpPr/>
          <p:nvPr/>
        </p:nvGrpSpPr>
        <p:grpSpPr>
          <a:xfrm>
            <a:off x="2579271" y="4318320"/>
            <a:ext cx="8529265" cy="2176588"/>
            <a:chOff x="8059075" y="1991011"/>
            <a:chExt cx="3031637" cy="1458126"/>
          </a:xfrm>
        </p:grpSpPr>
        <p:sp>
          <p:nvSpPr>
            <p:cNvPr id="23" name="TextBox 23">
              <a:extLst>
                <a:ext uri="{FF2B5EF4-FFF2-40B4-BE49-F238E27FC236}">
                  <a16:creationId xmlns:a16="http://schemas.microsoft.com/office/drawing/2014/main" id="{4709AA2D-39AC-BAFB-7F9D-AC9C16BA9493}"/>
                </a:ext>
              </a:extLst>
            </p:cNvPr>
            <p:cNvSpPr txBox="1"/>
            <p:nvPr/>
          </p:nvSpPr>
          <p:spPr>
            <a:xfrm>
              <a:off x="8059075" y="2193896"/>
              <a:ext cx="3031637" cy="1255241"/>
            </a:xfrm>
            <a:prstGeom prst="rect">
              <a:avLst/>
            </a:prstGeom>
            <a:noFill/>
          </p:spPr>
          <p:txBody>
            <a:bodyPr wrap="square" rtlCol="0">
              <a:normAutofit fontScale="70000" lnSpcReduction="20000"/>
            </a:bodyPr>
            <a:lstStyle/>
            <a:p>
              <a:pPr algn="just">
                <a:lnSpc>
                  <a:spcPct val="120000"/>
                </a:lnSpc>
              </a:pP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9. Nội dung trách nhiệm của cá nhân, bộ phận có liên quan trong việc thực hiện công tác phòng, chống rửa tiền phải bảo đảm:</a:t>
              </a:r>
            </a:p>
            <a:p>
              <a:pPr algn="just">
                <a:lnSpc>
                  <a:spcPct val="120000"/>
                </a:lnSpc>
              </a:pPr>
              <a:endPar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 Phân công một người quản lý của đối tượng báo cáo hoặc </a:t>
              </a:r>
              <a:r>
                <a:rPr lang="vi-VN" altLang="vi-VN" sz="1600" b="1"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người được người quản lý cấp cao theo quy định nội bộ ủy quyền </a:t>
              </a: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chịu trách nhiệm về tổ chức, chỉ đạo, kiểm tra việc tuân thủ quy định của pháp luật về phòng, chống rửa tiền (sau đây gọi là người chịu trách nhiệm về phòng, chống rửa tiền);</a:t>
              </a:r>
            </a:p>
            <a:p>
              <a:pPr algn="just">
                <a:lnSpc>
                  <a:spcPct val="120000"/>
                </a:lnSpc>
              </a:pPr>
              <a:endPar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 Tùy theo quy mô, phạm vi và đặc thù hoạt động, đối tượng báo cáo phải thành lập bộ phận chuyên trách (tổ, phòng, ban) hoặc chỉ định một bộ phận hoặc chỉ định </a:t>
              </a:r>
              <a:r>
                <a:rPr lang="vi-VN" altLang="vi-VN" sz="1600" b="1"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một người phụ trách về phòng, chống rửa tiền </a:t>
              </a: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tại trụ sở chính; phân công một hoặc </a:t>
              </a:r>
              <a:r>
                <a:rPr lang="vi-VN" altLang="vi-VN" sz="1600" b="1"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một số người hoặc bộ phận phụ trách về phòng, chống rửa tiền</a:t>
              </a:r>
              <a:r>
                <a:rPr lang="vi-VN"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tại chi nhánh, công ty con của đối tượng báo cáo có liên quan đến nghiệp vụ phòng, chống rửa tiền (nếu có).</a:t>
              </a:r>
              <a:endParaRPr lang="vi-VN" altLang="vi-VN" sz="16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24" name="TextBox 24">
              <a:extLst>
                <a:ext uri="{FF2B5EF4-FFF2-40B4-BE49-F238E27FC236}">
                  <a16:creationId xmlns:a16="http://schemas.microsoft.com/office/drawing/2014/main" id="{2FCA7F4C-B9AE-082B-C744-1C6E1FF50790}"/>
                </a:ext>
              </a:extLst>
            </p:cNvPr>
            <p:cNvSpPr txBox="1"/>
            <p:nvPr/>
          </p:nvSpPr>
          <p:spPr>
            <a:xfrm>
              <a:off x="8083045" y="1991011"/>
              <a:ext cx="1420911" cy="307848"/>
            </a:xfrm>
            <a:prstGeom prst="rect">
              <a:avLst/>
            </a:prstGeom>
            <a:noFill/>
          </p:spPr>
          <p:txBody>
            <a:bodyPr wrap="none" rtlCol="0">
              <a:normAutofit/>
            </a:bodyPr>
            <a:lstStyle/>
            <a:p>
              <a:pPr algn="l"/>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27/2025/TT-NHNN</a:t>
              </a:r>
              <a:endParaRPr lang="vi-VN" altLang="vi-VN" sz="1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sp>
        <p:nvSpPr>
          <p:cNvPr id="28" name="圆角矩形 27">
            <a:extLst>
              <a:ext uri="{FF2B5EF4-FFF2-40B4-BE49-F238E27FC236}">
                <a16:creationId xmlns:a16="http://schemas.microsoft.com/office/drawing/2014/main" id="{40C7895D-DB82-6695-9852-78EB66D07FB4}"/>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9378DA40-4D2E-3942-BD4F-2B9CB23B8FE6}"/>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04766770-6F96-525B-1959-AECE2D0E214E}"/>
              </a:ext>
            </a:extLst>
          </p:cNvPr>
          <p:cNvSpPr txBox="1"/>
          <p:nvPr/>
        </p:nvSpPr>
        <p:spPr>
          <a:xfrm>
            <a:off x="407560" y="86635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Tree>
    <p:extLst>
      <p:ext uri="{BB962C8B-B14F-4D97-AF65-F5344CB8AC3E}">
        <p14:creationId xmlns:p14="http://schemas.microsoft.com/office/powerpoint/2010/main" val="2346609522"/>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16206-938B-DBDD-D56D-1FA2AF5AD4E9}"/>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69364770-7DCD-AE89-72E0-47C8B78C1BCD}"/>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EBE2D3F5-7399-0D82-00A0-4194FB3F7E0D}"/>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348F1A68-FDB7-E6E6-CEB0-2E31284FB231}"/>
              </a:ext>
            </a:extLst>
          </p:cNvPr>
          <p:cNvSpPr txBox="1"/>
          <p:nvPr/>
        </p:nvSpPr>
        <p:spPr>
          <a:xfrm>
            <a:off x="407560" y="86635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26" name="Diagram 25">
            <a:extLst>
              <a:ext uri="{FF2B5EF4-FFF2-40B4-BE49-F238E27FC236}">
                <a16:creationId xmlns:a16="http://schemas.microsoft.com/office/drawing/2014/main" id="{7143C272-E43D-F5D2-D139-74A67702F790}"/>
              </a:ext>
            </a:extLst>
          </p:cNvPr>
          <p:cNvGraphicFramePr/>
          <p:nvPr>
            <p:extLst>
              <p:ext uri="{D42A27DB-BD31-4B8C-83A1-F6EECF244321}">
                <p14:modId xmlns:p14="http://schemas.microsoft.com/office/powerpoint/2010/main" val="591286404"/>
              </p:ext>
            </p:extLst>
          </p:nvPr>
        </p:nvGraphicFramePr>
        <p:xfrm>
          <a:off x="2490123" y="1571437"/>
          <a:ext cx="8707821" cy="40415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Oval 26">
            <a:extLst>
              <a:ext uri="{FF2B5EF4-FFF2-40B4-BE49-F238E27FC236}">
                <a16:creationId xmlns:a16="http://schemas.microsoft.com/office/drawing/2014/main" id="{A7A95303-59E6-9D6B-6CFA-1293E60714BF}"/>
              </a:ext>
            </a:extLst>
          </p:cNvPr>
          <p:cNvSpPr/>
          <p:nvPr/>
        </p:nvSpPr>
        <p:spPr>
          <a:xfrm>
            <a:off x="525517" y="2343807"/>
            <a:ext cx="1907627" cy="285355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Times New Roman" panose="02020603050405020304" pitchFamily="18" charset="0"/>
                <a:cs typeface="Times New Roman" panose="02020603050405020304" pitchFamily="18" charset="0"/>
              </a:rPr>
              <a:t>Quy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PCRT</a:t>
            </a:r>
          </a:p>
          <a:p>
            <a:pPr algn="ct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b </a:t>
            </a:r>
            <a:r>
              <a:rPr lang="en-US" dirty="0" err="1">
                <a:latin typeface="Times New Roman" panose="02020603050405020304" pitchFamily="18" charset="0"/>
                <a:cs typeface="Times New Roman" panose="02020603050405020304" pitchFamily="18" charset="0"/>
              </a:rPr>
              <a:t>Khoản</a:t>
            </a:r>
            <a:r>
              <a:rPr lang="en-US" dirty="0">
                <a:latin typeface="Times New Roman" panose="02020603050405020304" pitchFamily="18" charset="0"/>
                <a:cs typeface="Times New Roman" panose="02020603050405020304" pitchFamily="18" charset="0"/>
              </a:rPr>
              <a:t> 10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5)</a:t>
            </a:r>
          </a:p>
        </p:txBody>
      </p:sp>
    </p:spTree>
    <p:extLst>
      <p:ext uri="{BB962C8B-B14F-4D97-AF65-F5344CB8AC3E}">
        <p14:creationId xmlns:p14="http://schemas.microsoft.com/office/powerpoint/2010/main" val="396273164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72F6C-E4F6-3E06-8ED4-C55EFB83D84A}"/>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4D0C83B4-C749-AB6C-AB54-AC1FC300A9E4}"/>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5E7DE7A8-B79E-952A-D6E4-19B7A04116EC}"/>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72AC764D-DF30-FAE7-06DC-C01F2BC1B6DF}"/>
              </a:ext>
            </a:extLst>
          </p:cNvPr>
          <p:cNvSpPr txBox="1"/>
          <p:nvPr/>
        </p:nvSpPr>
        <p:spPr>
          <a:xfrm>
            <a:off x="407560" y="86635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26" name="Diagram 25">
            <a:extLst>
              <a:ext uri="{FF2B5EF4-FFF2-40B4-BE49-F238E27FC236}">
                <a16:creationId xmlns:a16="http://schemas.microsoft.com/office/drawing/2014/main" id="{4EE1115F-0757-B060-AF04-EF75AD640FB9}"/>
              </a:ext>
            </a:extLst>
          </p:cNvPr>
          <p:cNvGraphicFramePr/>
          <p:nvPr>
            <p:extLst>
              <p:ext uri="{D42A27DB-BD31-4B8C-83A1-F6EECF244321}">
                <p14:modId xmlns:p14="http://schemas.microsoft.com/office/powerpoint/2010/main" val="3208584985"/>
              </p:ext>
            </p:extLst>
          </p:nvPr>
        </p:nvGraphicFramePr>
        <p:xfrm>
          <a:off x="2540612" y="1571437"/>
          <a:ext cx="8533165" cy="40415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Oval 26">
            <a:extLst>
              <a:ext uri="{FF2B5EF4-FFF2-40B4-BE49-F238E27FC236}">
                <a16:creationId xmlns:a16="http://schemas.microsoft.com/office/drawing/2014/main" id="{1F60AF0E-A83A-D388-B345-BD6778DC59A3}"/>
              </a:ext>
            </a:extLst>
          </p:cNvPr>
          <p:cNvSpPr/>
          <p:nvPr/>
        </p:nvSpPr>
        <p:spPr>
          <a:xfrm>
            <a:off x="525517" y="2343807"/>
            <a:ext cx="1907627" cy="285355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Times New Roman" panose="02020603050405020304" pitchFamily="18" charset="0"/>
                <a:cs typeface="Times New Roman" panose="02020603050405020304" pitchFamily="18" charset="0"/>
              </a:rPr>
              <a:t>Báo </a:t>
            </a:r>
            <a:r>
              <a:rPr lang="en-US" dirty="0" err="1">
                <a:latin typeface="Times New Roman" panose="02020603050405020304" pitchFamily="18" charset="0"/>
                <a:cs typeface="Times New Roman" panose="02020603050405020304" pitchFamily="18" charset="0"/>
              </a:rPr>
              <a:t>cáo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toán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a:t>
            </a:r>
            <a:endParaRPr lang="en-US" dirty="0">
              <a:latin typeface="Times New Roman" panose="02020603050405020304" pitchFamily="18" charset="0"/>
              <a:cs typeface="Times New Roman" panose="02020603050405020304" pitchFamily="18" charset="0"/>
            </a:endParaRPr>
          </a:p>
          <a:p>
            <a:pPr algn="ct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b </a:t>
            </a:r>
            <a:r>
              <a:rPr lang="en-US" dirty="0" err="1">
                <a:latin typeface="Times New Roman" panose="02020603050405020304" pitchFamily="18" charset="0"/>
                <a:cs typeface="Times New Roman" panose="02020603050405020304" pitchFamily="18" charset="0"/>
              </a:rPr>
              <a:t>Khoản</a:t>
            </a:r>
            <a:r>
              <a:rPr lang="en-US" dirty="0">
                <a:latin typeface="Times New Roman" panose="02020603050405020304" pitchFamily="18" charset="0"/>
                <a:cs typeface="Times New Roman" panose="02020603050405020304" pitchFamily="18" charset="0"/>
              </a:rPr>
              <a:t> 10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5)</a:t>
            </a:r>
          </a:p>
        </p:txBody>
      </p:sp>
    </p:spTree>
    <p:extLst>
      <p:ext uri="{BB962C8B-B14F-4D97-AF65-F5344CB8AC3E}">
        <p14:creationId xmlns:p14="http://schemas.microsoft.com/office/powerpoint/2010/main" val="94297971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DFE1A-5368-9C2E-2992-5788EB940D1D}"/>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A2F58C69-DF63-DFA2-EEC2-FAD16BA74925}"/>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7CC7A61A-956E-F0B8-F472-8F2B022DA4CF}"/>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C355ADF4-4754-0507-25F5-66276B929753}"/>
              </a:ext>
            </a:extLst>
          </p:cNvPr>
          <p:cNvSpPr txBox="1"/>
          <p:nvPr/>
        </p:nvSpPr>
        <p:spPr>
          <a:xfrm>
            <a:off x="407560" y="86635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định nội bộ về phòng, chống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5)</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26" name="Diagram 25">
            <a:extLst>
              <a:ext uri="{FF2B5EF4-FFF2-40B4-BE49-F238E27FC236}">
                <a16:creationId xmlns:a16="http://schemas.microsoft.com/office/drawing/2014/main" id="{ADBA8B9C-86CF-9E32-C543-D4849BAAA776}"/>
              </a:ext>
            </a:extLst>
          </p:cNvPr>
          <p:cNvGraphicFramePr/>
          <p:nvPr>
            <p:extLst>
              <p:ext uri="{D42A27DB-BD31-4B8C-83A1-F6EECF244321}">
                <p14:modId xmlns:p14="http://schemas.microsoft.com/office/powerpoint/2010/main" val="749419562"/>
              </p:ext>
            </p:extLst>
          </p:nvPr>
        </p:nvGraphicFramePr>
        <p:xfrm>
          <a:off x="2540612" y="1571437"/>
          <a:ext cx="8533165" cy="40415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Oval 26">
            <a:extLst>
              <a:ext uri="{FF2B5EF4-FFF2-40B4-BE49-F238E27FC236}">
                <a16:creationId xmlns:a16="http://schemas.microsoft.com/office/drawing/2014/main" id="{294CB0F7-043F-B6BB-80F6-2F83B3FCF809}"/>
              </a:ext>
            </a:extLst>
          </p:cNvPr>
          <p:cNvSpPr/>
          <p:nvPr/>
        </p:nvSpPr>
        <p:spPr>
          <a:xfrm>
            <a:off x="525517" y="2343807"/>
            <a:ext cx="1907627" cy="285355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err="1">
                <a:latin typeface="Times New Roman" panose="02020603050405020304" pitchFamily="18" charset="0"/>
                <a:cs typeface="Times New Roman" panose="02020603050405020304" pitchFamily="18" charset="0"/>
              </a:rPr>
              <a:t>Người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chịu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trách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nhiệm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người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phụ</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trách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về</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phòng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chống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rửa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tiền</a:t>
            </a:r>
            <a:r>
              <a:rPr lang="en-US" sz="1600" dirty="0">
                <a:latin typeface="Times New Roman" panose="02020603050405020304" pitchFamily="18" charset="0"/>
                <a:cs typeface="Times New Roman" panose="02020603050405020304" pitchFamily="18" charset="0"/>
              </a:rPr>
              <a:t> </a:t>
            </a:r>
          </a:p>
          <a:p>
            <a:pPr algn="ctr"/>
            <a:r>
              <a:rPr lang="en-US" sz="1600" dirty="0">
                <a:latin typeface="Times New Roman" panose="02020603050405020304" pitchFamily="18" charset="0"/>
                <a:cs typeface="Times New Roman" panose="02020603050405020304" pitchFamily="18" charset="0"/>
              </a:rPr>
              <a:t>(</a:t>
            </a:r>
            <a:r>
              <a:rPr lang="en-US" sz="1600" dirty="0" err="1">
                <a:latin typeface="Times New Roman" panose="02020603050405020304" pitchFamily="18" charset="0"/>
                <a:cs typeface="Times New Roman" panose="02020603050405020304" pitchFamily="18" charset="0"/>
              </a:rPr>
              <a:t>Điểm</a:t>
            </a:r>
            <a:r>
              <a:rPr lang="en-US" sz="1600" dirty="0">
                <a:latin typeface="Times New Roman" panose="02020603050405020304" pitchFamily="18" charset="0"/>
                <a:cs typeface="Times New Roman" panose="02020603050405020304" pitchFamily="18" charset="0"/>
              </a:rPr>
              <a:t> d, đ </a:t>
            </a:r>
            <a:r>
              <a:rPr lang="en-US" sz="1600" dirty="0" err="1">
                <a:latin typeface="Times New Roman" panose="02020603050405020304" pitchFamily="18" charset="0"/>
                <a:cs typeface="Times New Roman" panose="02020603050405020304" pitchFamily="18" charset="0"/>
              </a:rPr>
              <a:t>Khoản</a:t>
            </a:r>
            <a:r>
              <a:rPr lang="en-US" sz="1600" dirty="0">
                <a:latin typeface="Times New Roman" panose="02020603050405020304" pitchFamily="18" charset="0"/>
                <a:cs typeface="Times New Roman" panose="02020603050405020304" pitchFamily="18" charset="0"/>
              </a:rPr>
              <a:t> 10 </a:t>
            </a:r>
            <a:r>
              <a:rPr lang="en-US" sz="1600" dirty="0" err="1">
                <a:latin typeface="Times New Roman" panose="02020603050405020304" pitchFamily="18" charset="0"/>
                <a:cs typeface="Times New Roman" panose="02020603050405020304" pitchFamily="18" charset="0"/>
              </a:rPr>
              <a:t>Điều</a:t>
            </a:r>
            <a:r>
              <a:rPr lang="en-US" sz="1600" dirty="0">
                <a:latin typeface="Times New Roman" panose="02020603050405020304" pitchFamily="18" charset="0"/>
                <a:cs typeface="Times New Roman" panose="02020603050405020304" pitchFamily="18" charset="0"/>
              </a:rPr>
              <a:t> 5)</a:t>
            </a:r>
          </a:p>
        </p:txBody>
      </p:sp>
    </p:spTree>
    <p:extLst>
      <p:ext uri="{BB962C8B-B14F-4D97-AF65-F5344CB8AC3E}">
        <p14:creationId xmlns:p14="http://schemas.microsoft.com/office/powerpoint/2010/main" val="167784690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6E6A0-9E9C-AF9F-7EC6-9B320C3D31AA}"/>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70422CA9-E9CF-E475-0B91-CD4D070ED44C}"/>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CF55371B-6919-198B-7B1D-D4520728C292}"/>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538E037E-3F0C-92AD-FD65-F76F6A179738}"/>
              </a:ext>
            </a:extLst>
          </p:cNvPr>
          <p:cNvSpPr txBox="1"/>
          <p:nvPr/>
        </p:nvSpPr>
        <p:spPr>
          <a:xfrm>
            <a:off x="407560" y="86635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Chế độ báo cáo giao dịch có giá trị lớn phải báo cáo</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6)</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2" name="Diagram 1">
            <a:extLst>
              <a:ext uri="{FF2B5EF4-FFF2-40B4-BE49-F238E27FC236}">
                <a16:creationId xmlns:a16="http://schemas.microsoft.com/office/drawing/2014/main" id="{293E394A-4B2C-69E5-CC9E-63912995160A}"/>
              </a:ext>
            </a:extLst>
          </p:cNvPr>
          <p:cNvGraphicFramePr/>
          <p:nvPr>
            <p:extLst>
              <p:ext uri="{D42A27DB-BD31-4B8C-83A1-F6EECF244321}">
                <p14:modId xmlns:p14="http://schemas.microsoft.com/office/powerpoint/2010/main" val="2476395759"/>
              </p:ext>
            </p:extLst>
          </p:nvPr>
        </p:nvGraphicFramePr>
        <p:xfrm>
          <a:off x="1684192" y="1218895"/>
          <a:ext cx="850884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2848153"/>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48DB2-3302-2B7F-1819-C7283C2CCE1A}"/>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877F1534-A8FA-F7BC-D8F3-88970C53A8CC}"/>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83EA879A-0969-63B8-5B67-11C3BC3B7018}"/>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5834FEE8-211C-5C2F-977E-AE8AFB1D2C4B}"/>
              </a:ext>
            </a:extLst>
          </p:cNvPr>
          <p:cNvSpPr txBox="1"/>
          <p:nvPr/>
        </p:nvSpPr>
        <p:spPr>
          <a:xfrm>
            <a:off x="407560" y="86635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Chế độ báo cáo giao dịch đáng ngờ </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7)</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nvGrpSpPr>
          <p:cNvPr id="4" name="Group 3">
            <a:extLst>
              <a:ext uri="{FF2B5EF4-FFF2-40B4-BE49-F238E27FC236}">
                <a16:creationId xmlns:a16="http://schemas.microsoft.com/office/drawing/2014/main" id="{BDFC9C3D-4534-D82F-2019-6825C3D8F643}"/>
              </a:ext>
            </a:extLst>
          </p:cNvPr>
          <p:cNvGrpSpPr/>
          <p:nvPr/>
        </p:nvGrpSpPr>
        <p:grpSpPr>
          <a:xfrm>
            <a:off x="987328" y="1420030"/>
            <a:ext cx="10568893" cy="5092965"/>
            <a:chOff x="676883" y="1529461"/>
            <a:chExt cx="12008305" cy="5700061"/>
          </a:xfrm>
        </p:grpSpPr>
        <p:sp>
          <p:nvSpPr>
            <p:cNvPr id="5" name="Freeform: Shape 4">
              <a:extLst>
                <a:ext uri="{FF2B5EF4-FFF2-40B4-BE49-F238E27FC236}">
                  <a16:creationId xmlns:a16="http://schemas.microsoft.com/office/drawing/2014/main" id="{D7946A18-DF9B-2570-C713-33C6E72C8E8A}"/>
                </a:ext>
              </a:extLst>
            </p:cNvPr>
            <p:cNvSpPr/>
            <p:nvPr/>
          </p:nvSpPr>
          <p:spPr>
            <a:xfrm>
              <a:off x="8076905" y="4454249"/>
              <a:ext cx="4608283" cy="2775273"/>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09716" tIns="540163" rIns="106670" bIns="106670" numCol="1" spcCol="1270" anchor="t" anchorCtr="0">
              <a:noAutofit/>
            </a:bodyPr>
            <a:lstStyle/>
            <a:p>
              <a:pPr marL="0" lvl="1" algn="just" defTabSz="622300">
                <a:lnSpc>
                  <a:spcPct val="90000"/>
                </a:lnSpc>
                <a:spcBef>
                  <a:spcPct val="0"/>
                </a:spcBef>
                <a:spcAft>
                  <a:spcPct val="15000"/>
                </a:spcAft>
              </a:pPr>
              <a:r>
                <a:rPr lang="en-US" sz="1400" dirty="0">
                  <a:latin typeface="Times New Roman" panose="02020603050405020304" pitchFamily="18" charset="0"/>
                  <a:cs typeface="Times New Roman" panose="02020603050405020304" pitchFamily="18" charset="0"/>
                </a:rPr>
                <a:t>ĐTBC </a:t>
              </a:r>
              <a:r>
                <a:rPr lang="vi-VN" sz="1400" dirty="0">
                  <a:latin typeface="Times New Roman" panose="02020603050405020304" pitchFamily="18" charset="0"/>
                  <a:cs typeface="Times New Roman" panose="02020603050405020304" pitchFamily="18" charset="0"/>
                </a:rPr>
                <a:t>phải rà soát các dấu hiệu đáng ngờ quy định tại Luật Phòng, chống rửa tiền, pháp luật về phòng, chống khủng bố, phòng, chống phổ biến vũ khí hủy diệt hàng loạt và các dấu hiệu khác liên quan đến </a:t>
              </a:r>
              <a:r>
                <a:rPr lang="en-US" sz="1400" dirty="0">
                  <a:latin typeface="Times New Roman" panose="02020603050405020304" pitchFamily="18" charset="0"/>
                  <a:cs typeface="Times New Roman" panose="02020603050405020304" pitchFamily="18" charset="0"/>
                </a:rPr>
                <a:t>RT/TTKB/TTPBVKHDHL </a:t>
              </a:r>
              <a:r>
                <a:rPr lang="vi-VN" sz="1400" dirty="0">
                  <a:latin typeface="Times New Roman" panose="02020603050405020304" pitchFamily="18" charset="0"/>
                  <a:cs typeface="Times New Roman" panose="02020603050405020304" pitchFamily="18" charset="0"/>
                </a:rPr>
                <a:t>do đối tượng báo cáo tự xác định trên cơ sở các nguồn thông tin, bao gồm cả nguồn thông tin do Cục Phòng, chống rửa tiền và cơ quan có thẩm quyền thông báo.</a:t>
              </a:r>
              <a:endParaRPr lang="en-US" sz="1100" kern="1200" dirty="0">
                <a:latin typeface="Times New Roman" panose="02020603050405020304" pitchFamily="18" charset="0"/>
                <a:cs typeface="Times New Roman" panose="02020603050405020304" pitchFamily="18" charset="0"/>
              </a:endParaRPr>
            </a:p>
          </p:txBody>
        </p:sp>
        <p:sp>
          <p:nvSpPr>
            <p:cNvPr id="6" name="Freeform: Shape 5">
              <a:extLst>
                <a:ext uri="{FF2B5EF4-FFF2-40B4-BE49-F238E27FC236}">
                  <a16:creationId xmlns:a16="http://schemas.microsoft.com/office/drawing/2014/main" id="{EF6BE06C-814A-680A-717A-E4EEFA85DE39}"/>
                </a:ext>
              </a:extLst>
            </p:cNvPr>
            <p:cNvSpPr/>
            <p:nvPr/>
          </p:nvSpPr>
          <p:spPr>
            <a:xfrm>
              <a:off x="676883" y="4454250"/>
              <a:ext cx="4538169" cy="2775272"/>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6670" tIns="540163" rIns="909716" bIns="106670" numCol="1" spcCol="1270" anchor="t" anchorCtr="0">
              <a:noAutofit/>
            </a:bodyPr>
            <a:lstStyle/>
            <a:p>
              <a:pPr marL="0" lvl="1" algn="just" defTabSz="622300">
                <a:lnSpc>
                  <a:spcPct val="90000"/>
                </a:lnSpc>
                <a:spcBef>
                  <a:spcPct val="0"/>
                </a:spcBef>
                <a:spcAft>
                  <a:spcPct val="15000"/>
                </a:spcAft>
              </a:pPr>
              <a:r>
                <a:rPr lang="en-US" sz="1600" dirty="0">
                  <a:latin typeface="Times New Roman" panose="02020603050405020304" pitchFamily="18" charset="0"/>
                  <a:cs typeface="Times New Roman" panose="02020603050405020304" pitchFamily="18" charset="0"/>
                </a:rPr>
                <a:t>ĐTBC </a:t>
              </a:r>
              <a:r>
                <a:rPr lang="vi-VN" sz="1600" dirty="0">
                  <a:latin typeface="Times New Roman" panose="02020603050405020304" pitchFamily="18" charset="0"/>
                  <a:cs typeface="Times New Roman" panose="02020603050405020304" pitchFamily="18" charset="0"/>
                </a:rPr>
                <a:t>xem xét thực hiện báo cáo giao dịch đáng ngờ khi không thể hoàn tất thủ tục nhận biết khách hàng và có nghi ngờ liên quan đến: rửa tiền hoặc tội phạm khác liên quan đến </a:t>
              </a:r>
              <a:r>
                <a:rPr lang="en-US" sz="1600" dirty="0">
                  <a:latin typeface="Times New Roman" panose="02020603050405020304" pitchFamily="18" charset="0"/>
                  <a:cs typeface="Times New Roman" panose="02020603050405020304" pitchFamily="18" charset="0"/>
                </a:rPr>
                <a:t>RT/TTKB/TTPBVKHDHL </a:t>
              </a:r>
              <a:r>
                <a:rPr lang="vi-VN" sz="1600" dirty="0">
                  <a:latin typeface="Times New Roman" panose="02020603050405020304" pitchFamily="18" charset="0"/>
                  <a:cs typeface="Times New Roman" panose="02020603050405020304" pitchFamily="18" charset="0"/>
                </a:rPr>
                <a:t>.</a:t>
              </a:r>
              <a:endParaRPr lang="en-US" sz="1200" kern="1200" dirty="0">
                <a:latin typeface="Times New Roman" panose="02020603050405020304" pitchFamily="18" charset="0"/>
                <a:cs typeface="Times New Roman" panose="02020603050405020304" pitchFamily="18" charset="0"/>
              </a:endParaRPr>
            </a:p>
          </p:txBody>
        </p:sp>
        <p:sp>
          <p:nvSpPr>
            <p:cNvPr id="8" name="Freeform: Shape 7">
              <a:extLst>
                <a:ext uri="{FF2B5EF4-FFF2-40B4-BE49-F238E27FC236}">
                  <a16:creationId xmlns:a16="http://schemas.microsoft.com/office/drawing/2014/main" id="{504F7743-01A4-2676-D1D2-A3F531B0D292}"/>
                </a:ext>
              </a:extLst>
            </p:cNvPr>
            <p:cNvSpPr/>
            <p:nvPr/>
          </p:nvSpPr>
          <p:spPr>
            <a:xfrm>
              <a:off x="826423" y="1529461"/>
              <a:ext cx="3904289" cy="1960913"/>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6670" tIns="106670" rIns="909716" bIns="540163" numCol="1" spcCol="1270" anchor="t" anchorCtr="0">
              <a:noAutofit/>
            </a:bodyPr>
            <a:lstStyle/>
            <a:p>
              <a:pPr marL="114300" lvl="1" indent="-1588" algn="just" defTabSz="622300">
                <a:lnSpc>
                  <a:spcPct val="90000"/>
                </a:lnSpc>
                <a:spcBef>
                  <a:spcPct val="0"/>
                </a:spcBef>
                <a:spcAft>
                  <a:spcPct val="15000"/>
                </a:spcAft>
                <a:tabLst>
                  <a:tab pos="2400300" algn="l"/>
                </a:tabLst>
              </a:pPr>
              <a:r>
                <a:rPr lang="en-US" sz="1400" dirty="0">
                  <a:latin typeface="Times New Roman" panose="02020603050405020304" pitchFamily="18" charset="0"/>
                  <a:cs typeface="Times New Roman" panose="02020603050405020304" pitchFamily="18" charset="0"/>
                </a:rPr>
                <a:t>Khi </a:t>
              </a:r>
              <a:r>
                <a:rPr lang="en-US" sz="1400" dirty="0" err="1">
                  <a:latin typeface="Times New Roman" panose="02020603050405020304" pitchFamily="18" charset="0"/>
                  <a:cs typeface="Times New Roman" panose="02020603050405020304" pitchFamily="18" charset="0"/>
                </a:rPr>
                <a:t>phát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hiện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giao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dịch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đáng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ngờ</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liên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quan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đến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rửa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tiền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hoặc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tội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phạm</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khác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liên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quan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đến</a:t>
              </a:r>
              <a:r>
                <a:rPr lang="en-US" sz="1400" dirty="0">
                  <a:latin typeface="Times New Roman" panose="02020603050405020304" pitchFamily="18" charset="0"/>
                  <a:cs typeface="Times New Roman" panose="02020603050405020304" pitchFamily="18" charset="0"/>
                </a:rPr>
                <a:t> RT/TTKB/TTPBVKHDHL </a:t>
              </a:r>
              <a:r>
                <a:rPr lang="en-US" sz="1400" dirty="0" err="1">
                  <a:latin typeface="Times New Roman" panose="02020603050405020304" pitchFamily="18" charset="0"/>
                  <a:cs typeface="Times New Roman" panose="02020603050405020304" pitchFamily="18" charset="0"/>
                </a:rPr>
                <a:t>theo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quy</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định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tại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Điều</a:t>
              </a:r>
              <a:r>
                <a:rPr lang="en-US" sz="1400" dirty="0">
                  <a:latin typeface="Times New Roman" panose="02020603050405020304" pitchFamily="18" charset="0"/>
                  <a:cs typeface="Times New Roman" panose="02020603050405020304" pitchFamily="18" charset="0"/>
                </a:rPr>
                <a:t> 26 </a:t>
              </a:r>
              <a:r>
                <a:rPr lang="en-US" sz="1400" dirty="0" err="1">
                  <a:latin typeface="Times New Roman" panose="02020603050405020304" pitchFamily="18" charset="0"/>
                  <a:cs typeface="Times New Roman" panose="02020603050405020304" pitchFamily="18" charset="0"/>
                </a:rPr>
                <a:t>Luật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Phòng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chống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rửa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tiền</a:t>
              </a:r>
              <a:endParaRPr lang="en-US" sz="1400" dirty="0">
                <a:latin typeface="Times New Roman" panose="02020603050405020304" pitchFamily="18" charset="0"/>
                <a:cs typeface="Times New Roman" panose="02020603050405020304" pitchFamily="18" charset="0"/>
              </a:endParaRPr>
            </a:p>
            <a:p>
              <a:pPr marL="114300" lvl="1" indent="-1588" algn="just" defTabSz="622300">
                <a:lnSpc>
                  <a:spcPct val="90000"/>
                </a:lnSpc>
                <a:spcBef>
                  <a:spcPct val="0"/>
                </a:spcBef>
                <a:spcAft>
                  <a:spcPct val="15000"/>
                </a:spcAft>
                <a:buNone/>
              </a:pPr>
              <a:endParaRPr lang="en-US" sz="1400" kern="1200" dirty="0">
                <a:latin typeface="Times New Roman" panose="02020603050405020304" pitchFamily="18" charset="0"/>
                <a:cs typeface="Times New Roman" panose="02020603050405020304" pitchFamily="18" charset="0"/>
              </a:endParaRPr>
            </a:p>
          </p:txBody>
        </p:sp>
        <p:sp>
          <p:nvSpPr>
            <p:cNvPr id="11" name="Freeform: Shape 10">
              <a:extLst>
                <a:ext uri="{FF2B5EF4-FFF2-40B4-BE49-F238E27FC236}">
                  <a16:creationId xmlns:a16="http://schemas.microsoft.com/office/drawing/2014/main" id="{CE75ACCF-FD32-CCC0-0B0B-503539FEB808}"/>
                </a:ext>
              </a:extLst>
            </p:cNvPr>
            <p:cNvSpPr/>
            <p:nvPr/>
          </p:nvSpPr>
          <p:spPr>
            <a:xfrm>
              <a:off x="6716904" y="4367377"/>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78233" rIns="765442" bIns="765442" numCol="1" spcCol="1270" anchor="ctr" anchorCtr="0">
              <a:noAutofit/>
            </a:bodyPr>
            <a:lstStyle/>
            <a:p>
              <a:pPr marL="0" lvl="0" indent="0" algn="ctr" defTabSz="488950">
                <a:lnSpc>
                  <a:spcPct val="90000"/>
                </a:lnSpc>
                <a:spcBef>
                  <a:spcPct val="0"/>
                </a:spcBef>
                <a:spcAft>
                  <a:spcPct val="35000"/>
                </a:spcAft>
                <a:buNone/>
              </a:pPr>
              <a:r>
                <a:rPr lang="en-US" sz="1100" kern="1200" dirty="0"/>
                <a:t>X</a:t>
              </a:r>
            </a:p>
          </p:txBody>
        </p:sp>
        <p:sp>
          <p:nvSpPr>
            <p:cNvPr id="12" name="Freeform: Shape 11">
              <a:extLst>
                <a:ext uri="{FF2B5EF4-FFF2-40B4-BE49-F238E27FC236}">
                  <a16:creationId xmlns:a16="http://schemas.microsoft.com/office/drawing/2014/main" id="{42A13B5A-09D8-0540-1EA8-9F2F12BC3B4D}"/>
                </a:ext>
              </a:extLst>
            </p:cNvPr>
            <p:cNvSpPr/>
            <p:nvPr/>
          </p:nvSpPr>
          <p:spPr>
            <a:xfrm>
              <a:off x="4075210" y="4454250"/>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5442" tIns="78232" rIns="78232" bIns="765442" numCol="1" spcCol="1270" anchor="ctr" anchorCtr="0">
              <a:noAutofit/>
            </a:bodyPr>
            <a:lstStyle/>
            <a:p>
              <a:pPr marL="0" lvl="0" indent="0" algn="ctr" defTabSz="488950">
                <a:lnSpc>
                  <a:spcPct val="90000"/>
                </a:lnSpc>
                <a:spcBef>
                  <a:spcPct val="0"/>
                </a:spcBef>
                <a:spcAft>
                  <a:spcPct val="35000"/>
                </a:spcAft>
                <a:buNone/>
              </a:pPr>
              <a:r>
                <a:rPr lang="en-US" sz="1100" kern="1200" dirty="0"/>
                <a:t>X</a:t>
              </a:r>
            </a:p>
          </p:txBody>
        </p:sp>
        <p:sp>
          <p:nvSpPr>
            <p:cNvPr id="15" name="Freeform: Shape 14">
              <a:extLst>
                <a:ext uri="{FF2B5EF4-FFF2-40B4-BE49-F238E27FC236}">
                  <a16:creationId xmlns:a16="http://schemas.microsoft.com/office/drawing/2014/main" id="{331BEB64-A70A-8245-8117-4C341354C8F9}"/>
                </a:ext>
              </a:extLst>
            </p:cNvPr>
            <p:cNvSpPr/>
            <p:nvPr/>
          </p:nvSpPr>
          <p:spPr>
            <a:xfrm>
              <a:off x="7979499" y="1529461"/>
              <a:ext cx="4608283" cy="1906728"/>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09716" tIns="106670" rIns="106670" bIns="540163" numCol="1" spcCol="1270" anchor="t" anchorCtr="0">
              <a:noAutofit/>
            </a:bodyPr>
            <a:lstStyle/>
            <a:p>
              <a:pPr marL="0" lvl="1" indent="115888" algn="just" defTabSz="622300">
                <a:lnSpc>
                  <a:spcPct val="90000"/>
                </a:lnSpc>
                <a:spcBef>
                  <a:spcPct val="0"/>
                </a:spcBef>
                <a:spcAft>
                  <a:spcPct val="15000"/>
                </a:spcAft>
              </a:pPr>
              <a:r>
                <a:rPr lang="en-US" sz="1400" dirty="0">
                  <a:latin typeface="Times New Roman" panose="02020603050405020304" pitchFamily="18" charset="0"/>
                  <a:cs typeface="Times New Roman" panose="02020603050405020304" pitchFamily="18" charset="0"/>
                </a:rPr>
                <a:t>ĐTBC </a:t>
              </a:r>
              <a:r>
                <a:rPr lang="vi-VN" sz="1400" dirty="0">
                  <a:latin typeface="Times New Roman" panose="02020603050405020304" pitchFamily="18" charset="0"/>
                  <a:cs typeface="Times New Roman" panose="02020603050405020304" pitchFamily="18" charset="0"/>
                </a:rPr>
                <a:t>xem xét thực hiện báo cáo giao dịch đáng ngờ khi không thể hoàn tất thủ tục nhận biết khách hàng và có nghi ngờ liên quan đến: rửa tiền hoặc tội phạm khác liên quan đến </a:t>
              </a:r>
              <a:r>
                <a:rPr lang="en-US" sz="1400" dirty="0">
                  <a:latin typeface="Times New Roman" panose="02020603050405020304" pitchFamily="18" charset="0"/>
                  <a:cs typeface="Times New Roman" panose="02020603050405020304" pitchFamily="18" charset="0"/>
                </a:rPr>
                <a:t>RT/TTKB/TTPBVKHDHL </a:t>
              </a:r>
              <a:endParaRPr lang="en-US" sz="1100" kern="1200" dirty="0">
                <a:latin typeface="Times New Roman" panose="02020603050405020304" pitchFamily="18" charset="0"/>
                <a:cs typeface="Times New Roman" panose="02020603050405020304" pitchFamily="18" charset="0"/>
              </a:endParaRPr>
            </a:p>
          </p:txBody>
        </p:sp>
        <p:sp>
          <p:nvSpPr>
            <p:cNvPr id="16" name="Freeform: Shape 15">
              <a:extLst>
                <a:ext uri="{FF2B5EF4-FFF2-40B4-BE49-F238E27FC236}">
                  <a16:creationId xmlns:a16="http://schemas.microsoft.com/office/drawing/2014/main" id="{779D7274-E210-CAD6-497C-852BD848B656}"/>
                </a:ext>
              </a:extLst>
            </p:cNvPr>
            <p:cNvSpPr/>
            <p:nvPr/>
          </p:nvSpPr>
          <p:spPr>
            <a:xfrm>
              <a:off x="4075210" y="1951794"/>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5442" tIns="765442" rIns="78232" bIns="78232" numCol="1" spcCol="1270" anchor="ctr" anchorCtr="0">
              <a:noAutofit/>
            </a:bodyPr>
            <a:lstStyle/>
            <a:p>
              <a:pPr algn="just" defTabSz="488950">
                <a:lnSpc>
                  <a:spcPct val="90000"/>
                </a:lnSpc>
                <a:spcBef>
                  <a:spcPct val="0"/>
                </a:spcBef>
                <a:spcAft>
                  <a:spcPct val="35000"/>
                </a:spcAft>
              </a:pPr>
              <a:r>
                <a:rPr lang="en-US" sz="1600" dirty="0">
                  <a:latin typeface="Times New Roman" panose="02020603050405020304" pitchFamily="18" charset="0"/>
                  <a:cs typeface="Times New Roman" panose="02020603050405020304" pitchFamily="18" charset="0"/>
                </a:rPr>
                <a:t>Khi </a:t>
              </a:r>
              <a:r>
                <a:rPr lang="en-US" sz="1600" dirty="0" err="1">
                  <a:latin typeface="Times New Roman" panose="02020603050405020304" pitchFamily="18" charset="0"/>
                  <a:cs typeface="Times New Roman" panose="02020603050405020304" pitchFamily="18" charset="0"/>
                </a:rPr>
                <a:t>phát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hiện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giao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dịch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đáng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ngờ</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theo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quy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định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Điều</a:t>
              </a:r>
              <a:r>
                <a:rPr lang="en-US" sz="1600" dirty="0">
                  <a:latin typeface="Times New Roman" panose="02020603050405020304" pitchFamily="18" charset="0"/>
                  <a:cs typeface="Times New Roman" panose="02020603050405020304" pitchFamily="18" charset="0"/>
                </a:rPr>
                <a:t> 26 </a:t>
              </a:r>
              <a:r>
                <a:rPr lang="en-US" sz="1600" dirty="0" err="1">
                  <a:latin typeface="Times New Roman" panose="02020603050405020304" pitchFamily="18" charset="0"/>
                  <a:cs typeface="Times New Roman" panose="02020603050405020304" pitchFamily="18" charset="0"/>
                </a:rPr>
                <a:t>Luật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Phòng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chống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rửa</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tiền</a:t>
              </a:r>
              <a:endParaRPr lang="en-US" sz="1600" dirty="0">
                <a:latin typeface="Times New Roman" panose="02020603050405020304" pitchFamily="18" charset="0"/>
                <a:cs typeface="Times New Roman" panose="02020603050405020304" pitchFamily="18" charset="0"/>
              </a:endParaRPr>
            </a:p>
            <a:p>
              <a:pPr marL="0" lvl="0" indent="0" algn="ctr" defTabSz="488950">
                <a:lnSpc>
                  <a:spcPct val="90000"/>
                </a:lnSpc>
                <a:spcBef>
                  <a:spcPct val="0"/>
                </a:spcBef>
                <a:spcAft>
                  <a:spcPct val="35000"/>
                </a:spcAft>
                <a:buNone/>
              </a:pPr>
              <a:endParaRPr lang="en-US" sz="1100" kern="1200" dirty="0"/>
            </a:p>
          </p:txBody>
        </p:sp>
        <p:sp>
          <p:nvSpPr>
            <p:cNvPr id="17" name="Freeform: Shape 16">
              <a:extLst>
                <a:ext uri="{FF2B5EF4-FFF2-40B4-BE49-F238E27FC236}">
                  <a16:creationId xmlns:a16="http://schemas.microsoft.com/office/drawing/2014/main" id="{02244A23-F88F-7926-678E-1930AE1387A3}"/>
                </a:ext>
              </a:extLst>
            </p:cNvPr>
            <p:cNvSpPr/>
            <p:nvPr/>
          </p:nvSpPr>
          <p:spPr>
            <a:xfrm>
              <a:off x="6682857" y="1944055"/>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765442" rIns="765442" bIns="78232" numCol="1" spcCol="1270" anchor="ctr" anchorCtr="0">
              <a:noAutofit/>
            </a:bodyPr>
            <a:lstStyle/>
            <a:p>
              <a:pPr algn="just" defTabSz="488950">
                <a:lnSpc>
                  <a:spcPct val="90000"/>
                </a:lnSpc>
                <a:spcBef>
                  <a:spcPct val="0"/>
                </a:spcBef>
                <a:spcAft>
                  <a:spcPct val="35000"/>
                </a:spcAft>
              </a:pPr>
              <a:r>
                <a:rPr lang="en-US" sz="1400" dirty="0" err="1">
                  <a:latin typeface="Times New Roman" panose="02020603050405020304" pitchFamily="18" charset="0"/>
                  <a:cs typeface="Times New Roman" panose="02020603050405020304" pitchFamily="18" charset="0"/>
                </a:rPr>
                <a:t>Không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phụ</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thuộc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vào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lượng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tiền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giao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dịch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của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khách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hàng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giao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dịch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hoàn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thành</a:t>
              </a:r>
              <a:r>
                <a:rPr lang="en-US" sz="1400" dirty="0">
                  <a:latin typeface="Times New Roman" panose="02020603050405020304" pitchFamily="18" charset="0"/>
                  <a:cs typeface="Times New Roman" panose="02020603050405020304" pitchFamily="18" charset="0"/>
                </a:rPr>
                <a:t> hay </a:t>
              </a:r>
              <a:r>
                <a:rPr lang="en-US" sz="1400" dirty="0" err="1">
                  <a:latin typeface="Times New Roman" panose="02020603050405020304" pitchFamily="18" charset="0"/>
                  <a:cs typeface="Times New Roman" panose="02020603050405020304" pitchFamily="18" charset="0"/>
                </a:rPr>
                <a:t>chưa</a:t>
              </a:r>
              <a:r>
                <a:rPr lang="en-US" sz="1400" dirty="0">
                  <a:latin typeface="Times New Roman" panose="02020603050405020304" pitchFamily="18" charset="0"/>
                  <a:cs typeface="Times New Roman" panose="02020603050405020304" pitchFamily="18" charset="0"/>
                </a:rPr>
                <a:t>.</a:t>
              </a:r>
            </a:p>
            <a:p>
              <a:pPr marL="0" lvl="0" indent="0" algn="just" defTabSz="488950">
                <a:lnSpc>
                  <a:spcPct val="90000"/>
                </a:lnSpc>
                <a:spcBef>
                  <a:spcPct val="0"/>
                </a:spcBef>
                <a:spcAft>
                  <a:spcPct val="35000"/>
                </a:spcAft>
                <a:buNone/>
              </a:pPr>
              <a:endParaRPr lang="en-US" sz="1400" kern="1200" dirty="0">
                <a:latin typeface="Times New Roman" panose="02020603050405020304" pitchFamily="18" charset="0"/>
                <a:cs typeface="Times New Roman" panose="02020603050405020304" pitchFamily="18" charset="0"/>
              </a:endParaRPr>
            </a:p>
          </p:txBody>
        </p:sp>
      </p:grpSp>
      <p:sp>
        <p:nvSpPr>
          <p:cNvPr id="20" name="Rectangle 19">
            <a:extLst>
              <a:ext uri="{FF2B5EF4-FFF2-40B4-BE49-F238E27FC236}">
                <a16:creationId xmlns:a16="http://schemas.microsoft.com/office/drawing/2014/main" id="{595B115B-C535-BCE5-8F05-61B025038F36}"/>
              </a:ext>
            </a:extLst>
          </p:cNvPr>
          <p:cNvSpPr/>
          <p:nvPr/>
        </p:nvSpPr>
        <p:spPr>
          <a:xfrm>
            <a:off x="5755671" y="3859553"/>
            <a:ext cx="863912" cy="70508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TT 09</a:t>
            </a:r>
          </a:p>
        </p:txBody>
      </p:sp>
    </p:spTree>
    <p:extLst>
      <p:ext uri="{BB962C8B-B14F-4D97-AF65-F5344CB8AC3E}">
        <p14:creationId xmlns:p14="http://schemas.microsoft.com/office/powerpoint/2010/main" val="262438958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2A1E6-05ED-D838-7C05-93B3FCFB023A}"/>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73818825-63A2-8E2F-549C-A6ACB47AC655}"/>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5EAEA2A8-5A35-E3D3-8E0B-4DC023CD5EC5}"/>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47227D17-BAB7-F419-1224-D37C344178D6}"/>
              </a:ext>
            </a:extLst>
          </p:cNvPr>
          <p:cNvSpPr txBox="1"/>
          <p:nvPr/>
        </p:nvSpPr>
        <p:spPr>
          <a:xfrm>
            <a:off x="390731" y="88879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Chế độ báo cáo giao dịch đáng ngờ </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7)</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2" name="Diagram 1">
            <a:extLst>
              <a:ext uri="{FF2B5EF4-FFF2-40B4-BE49-F238E27FC236}">
                <a16:creationId xmlns:a16="http://schemas.microsoft.com/office/drawing/2014/main" id="{F84F0FE4-28E4-E0C3-4974-04AC526C547C}"/>
              </a:ext>
            </a:extLst>
          </p:cNvPr>
          <p:cNvGraphicFramePr/>
          <p:nvPr>
            <p:extLst>
              <p:ext uri="{D42A27DB-BD31-4B8C-83A1-F6EECF244321}">
                <p14:modId xmlns:p14="http://schemas.microsoft.com/office/powerpoint/2010/main" val="2993893664"/>
              </p:ext>
            </p:extLst>
          </p:nvPr>
        </p:nvGraphicFramePr>
        <p:xfrm>
          <a:off x="2412220" y="1811971"/>
          <a:ext cx="7747779" cy="4326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87390050"/>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4813300" y="2385283"/>
            <a:ext cx="1136974" cy="550729"/>
          </a:xfrm>
          <a:prstGeom prst="roundRect">
            <a:avLst>
              <a:gd name="adj" fmla="val 5000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7500" lnSpcReduction="10000"/>
          </a:bodyPr>
          <a:lstStyle/>
          <a:p>
            <a:pPr algn="ctr"/>
            <a:r>
              <a:rPr lang="vi-VN" altLang="vi-VN" sz="2400" b="1" spc="30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01</a:t>
            </a:r>
            <a:endParaRPr lang="en-US" altLang="zh-CN" sz="2400" b="1" spc="30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0" name="圆角矩形 19"/>
          <p:cNvSpPr/>
          <p:nvPr/>
        </p:nvSpPr>
        <p:spPr>
          <a:xfrm>
            <a:off x="6145403" y="2385283"/>
            <a:ext cx="5519057" cy="550729"/>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90000" lnSpcReduction="20000"/>
          </a:bodyPr>
          <a:lstStyle/>
          <a:p>
            <a:pPr algn="ctr">
              <a:spcAft>
                <a:spcPts val="1200"/>
              </a:spcAft>
            </a:pPr>
            <a:r>
              <a:rPr lang="en-US" sz="2400" b="1" dirty="0">
                <a:latin typeface="Times New Roman" panose="02020603050405020304" pitchFamily="18" charset="0"/>
                <a:cs typeface="Times New Roman" panose="02020603050405020304" pitchFamily="18" charset="0"/>
              </a:rPr>
              <a:t>SỰ CẦN THIẾT</a:t>
            </a:r>
          </a:p>
        </p:txBody>
      </p:sp>
      <p:sp>
        <p:nvSpPr>
          <p:cNvPr id="21" name="圆角矩形 20"/>
          <p:cNvSpPr/>
          <p:nvPr/>
        </p:nvSpPr>
        <p:spPr>
          <a:xfrm>
            <a:off x="4813300" y="3336500"/>
            <a:ext cx="1136974" cy="550729"/>
          </a:xfrm>
          <a:prstGeom prst="roundRect">
            <a:avLst>
              <a:gd name="adj" fmla="val 5000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7500" lnSpcReduction="10000"/>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02</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2" name="圆角矩形 21"/>
          <p:cNvSpPr/>
          <p:nvPr/>
        </p:nvSpPr>
        <p:spPr>
          <a:xfrm>
            <a:off x="6145403" y="3371260"/>
            <a:ext cx="5519057" cy="550729"/>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90000" lnSpcReduction="20000"/>
          </a:bodyPr>
          <a:lstStyle/>
          <a:p>
            <a:pPr algn="ctr">
              <a:spcAft>
                <a:spcPts val="1200"/>
              </a:spcAft>
            </a:pPr>
            <a:r>
              <a:rPr lang="en-US" sz="2400" b="1" dirty="0">
                <a:latin typeface="Times New Roman" panose="02020603050405020304" pitchFamily="18" charset="0"/>
                <a:cs typeface="Times New Roman" panose="02020603050405020304" pitchFamily="18" charset="0"/>
              </a:rPr>
              <a:t>PHẠM VI ĐIỀU CHỈNH</a:t>
            </a:r>
          </a:p>
        </p:txBody>
      </p:sp>
      <p:sp>
        <p:nvSpPr>
          <p:cNvPr id="23" name="圆角矩形 22"/>
          <p:cNvSpPr/>
          <p:nvPr/>
        </p:nvSpPr>
        <p:spPr>
          <a:xfrm>
            <a:off x="4813300" y="4161782"/>
            <a:ext cx="1136974" cy="550729"/>
          </a:xfrm>
          <a:prstGeom prst="roundRect">
            <a:avLst>
              <a:gd name="adj" fmla="val 5000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7500" lnSpcReduction="10000"/>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03</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4" name="圆角矩形 23"/>
          <p:cNvSpPr/>
          <p:nvPr/>
        </p:nvSpPr>
        <p:spPr>
          <a:xfrm>
            <a:off x="6185539" y="4161781"/>
            <a:ext cx="5519057" cy="550729"/>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90000" lnSpcReduction="20000"/>
          </a:bodyPr>
          <a:lstStyle/>
          <a:p>
            <a:pPr algn="ctr">
              <a:spcAft>
                <a:spcPts val="1200"/>
              </a:spcAft>
            </a:pPr>
            <a:r>
              <a:rPr lang="en-US" sz="2400" b="1" dirty="0">
                <a:latin typeface="Times New Roman" panose="02020603050405020304" pitchFamily="18" charset="0"/>
                <a:cs typeface="Times New Roman" panose="02020603050405020304" pitchFamily="18" charset="0"/>
              </a:rPr>
              <a:t>ĐỐI TƯỢNG ÁP DỤNG</a:t>
            </a:r>
          </a:p>
        </p:txBody>
      </p:sp>
      <p:sp>
        <p:nvSpPr>
          <p:cNvPr id="25" name="圆角矩形 24"/>
          <p:cNvSpPr/>
          <p:nvPr/>
        </p:nvSpPr>
        <p:spPr>
          <a:xfrm>
            <a:off x="4813300" y="4987065"/>
            <a:ext cx="1136974" cy="550729"/>
          </a:xfrm>
          <a:prstGeom prst="roundRect">
            <a:avLst>
              <a:gd name="adj" fmla="val 5000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7500" lnSpcReduction="10000"/>
          </a:bodyPr>
          <a:lstStyle/>
          <a:p>
            <a:pPr algn="ctr"/>
            <a:r>
              <a:rPr lang="vi-VN" altLang="vi-VN" sz="2400" b="1" spc="30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04</a:t>
            </a:r>
            <a:endParaRPr lang="en-US" altLang="zh-CN" sz="2400" b="1" spc="30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6" name="圆角矩形 25"/>
          <p:cNvSpPr/>
          <p:nvPr/>
        </p:nvSpPr>
        <p:spPr>
          <a:xfrm>
            <a:off x="6145404" y="4987065"/>
            <a:ext cx="5519057" cy="550729"/>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90000" lnSpcReduction="20000"/>
          </a:bodyPr>
          <a:lstStyle/>
          <a:p>
            <a:pPr algn="ctr"/>
            <a:r>
              <a:rPr lang="en-US" sz="2400" b="1" dirty="0">
                <a:latin typeface="Times New Roman" panose="02020603050405020304" pitchFamily="18" charset="0"/>
                <a:cs typeface="Times New Roman" panose="02020603050405020304" pitchFamily="18" charset="0"/>
              </a:rPr>
              <a:t>NỘI DUNG THÔNG TƯ</a:t>
            </a:r>
            <a:endParaRPr lang="vi-VN" altLang="vi-VN" sz="2300" b="1" spc="300" dirty="0">
              <a:solidFill>
                <a:schemeClr val="bg1"/>
              </a:solidFill>
              <a:latin typeface="Noto Sans"/>
              <a:ea typeface="Noto Sans"/>
              <a:cs typeface="阿里巴巴普惠体 M" panose="00020600040101010101" pitchFamily="18" charset="-122"/>
              <a:sym typeface="Noto Sans CJK Regular" panose="020B0500000000000000" pitchFamily="34" charset="-122"/>
            </a:endParaRPr>
          </a:p>
        </p:txBody>
      </p:sp>
      <p:sp>
        <p:nvSpPr>
          <p:cNvPr id="27" name="圆角矩形 26"/>
          <p:cNvSpPr/>
          <p:nvPr/>
        </p:nvSpPr>
        <p:spPr>
          <a:xfrm>
            <a:off x="6145402" y="1497034"/>
            <a:ext cx="5519057" cy="550729"/>
          </a:xfrm>
          <a:prstGeom prst="roundRect">
            <a:avLst>
              <a:gd name="adj" fmla="val 5000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87500" lnSpcReduction="10000"/>
          </a:bodyPr>
          <a:lstStyle/>
          <a:p>
            <a:pPr algn="ctr"/>
            <a:r>
              <a:rPr lang="vi-VN" altLang="vi-VN" sz="2400" b="1" spc="300" dirty="0">
                <a:solidFill>
                  <a:schemeClr val="tx1">
                    <a:lumMod val="75000"/>
                    <a:lumOff val="25000"/>
                  </a:schemeClr>
                </a:solidFill>
                <a:latin typeface="+mj-lt"/>
                <a:ea typeface="Noto Sans"/>
                <a:cs typeface="阿里巴巴普惠体 M" panose="00020600040101010101" pitchFamily="18" charset="-122"/>
                <a:sym typeface="Noto Sans CJK Regular" panose="020B0500000000000000" pitchFamily="34" charset="-122"/>
              </a:rPr>
              <a:t>Nội dung</a:t>
            </a:r>
            <a:endParaRPr lang="en-US" altLang="zh-CN" sz="2400" b="1" spc="300" dirty="0">
              <a:solidFill>
                <a:schemeClr val="tx1">
                  <a:lumMod val="75000"/>
                  <a:lumOff val="25000"/>
                </a:schemeClr>
              </a:solidFill>
              <a:latin typeface="+mj-lt"/>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pic>
        <p:nvPicPr>
          <p:cNvPr id="3" name="Picture 2">
            <a:extLst>
              <a:ext uri="{FF2B5EF4-FFF2-40B4-BE49-F238E27FC236}">
                <a16:creationId xmlns:a16="http://schemas.microsoft.com/office/drawing/2014/main" id="{2F8B4C03-D003-4A5F-E291-5A22A7F296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51566"/>
            <a:ext cx="1443609" cy="1406434"/>
          </a:xfrm>
          <a:prstGeom prst="rect">
            <a:avLst/>
          </a:prstGeom>
        </p:spPr>
      </p:pic>
    </p:spTree>
    <p:extLst>
      <p:ext uri="{BB962C8B-B14F-4D97-AF65-F5344CB8AC3E}">
        <p14:creationId xmlns:p14="http://schemas.microsoft.com/office/powerpoint/2010/main" val="176615962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7B93A-DD49-97EB-460F-CBD8646497E5}"/>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5CFC8F92-88F1-A26A-25F4-F8E11D8BAC2E}"/>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BDE786EF-A843-D811-9E8F-7F4E13F37BE9}"/>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F9A7CEEC-A784-DF79-E861-586F388C6690}"/>
              </a:ext>
            </a:extLst>
          </p:cNvPr>
          <p:cNvSpPr txBox="1"/>
          <p:nvPr/>
        </p:nvSpPr>
        <p:spPr>
          <a:xfrm>
            <a:off x="390731" y="88879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Giao dịch chuyển tiền điện tử</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8)</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3" name="Diagram 2">
            <a:extLst>
              <a:ext uri="{FF2B5EF4-FFF2-40B4-BE49-F238E27FC236}">
                <a16:creationId xmlns:a16="http://schemas.microsoft.com/office/drawing/2014/main" id="{295BEAFD-B282-FABF-3190-7E444CE61C2D}"/>
              </a:ext>
            </a:extLst>
          </p:cNvPr>
          <p:cNvGraphicFramePr/>
          <p:nvPr>
            <p:extLst>
              <p:ext uri="{D42A27DB-BD31-4B8C-83A1-F6EECF244321}">
                <p14:modId xmlns:p14="http://schemas.microsoft.com/office/powerpoint/2010/main" val="3414567913"/>
              </p:ext>
            </p:extLst>
          </p:nvPr>
        </p:nvGraphicFramePr>
        <p:xfrm>
          <a:off x="2031999" y="1710994"/>
          <a:ext cx="8413477" cy="4427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1075541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8FCFA-00EE-C10C-8834-4CED2B568FE0}"/>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B886D8A4-6C99-9FF6-3EEA-FF391C111EFB}"/>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3123A27F-A11D-E7B2-2632-4ADCC7EADB8A}"/>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84FC63AE-D718-B120-D243-89732270092C}"/>
              </a:ext>
            </a:extLst>
          </p:cNvPr>
          <p:cNvSpPr txBox="1"/>
          <p:nvPr/>
        </p:nvSpPr>
        <p:spPr>
          <a:xfrm>
            <a:off x="390731" y="88879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Chế độ báo cáo giao dịch chuyển tiền điện tử</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9)</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3" name="Diagram 2">
            <a:extLst>
              <a:ext uri="{FF2B5EF4-FFF2-40B4-BE49-F238E27FC236}">
                <a16:creationId xmlns:a16="http://schemas.microsoft.com/office/drawing/2014/main" id="{0586985F-6266-DAF9-03D1-5CC7CB41C976}"/>
              </a:ext>
            </a:extLst>
          </p:cNvPr>
          <p:cNvGraphicFramePr/>
          <p:nvPr>
            <p:extLst>
              <p:ext uri="{D42A27DB-BD31-4B8C-83A1-F6EECF244321}">
                <p14:modId xmlns:p14="http://schemas.microsoft.com/office/powerpoint/2010/main" val="940072799"/>
              </p:ext>
            </p:extLst>
          </p:nvPr>
        </p:nvGraphicFramePr>
        <p:xfrm>
          <a:off x="2031999" y="1710994"/>
          <a:ext cx="8413477" cy="4427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595405"/>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403E2-D9CC-F5C1-D338-558D46856C8D}"/>
            </a:ext>
          </a:extLst>
        </p:cNvPr>
        <p:cNvGrpSpPr/>
        <p:nvPr/>
      </p:nvGrpSpPr>
      <p:grpSpPr>
        <a:xfrm>
          <a:off x="0" y="0"/>
          <a:ext cx="0" cy="0"/>
          <a:chOff x="0" y="0"/>
          <a:chExt cx="0" cy="0"/>
        </a:xfrm>
      </p:grpSpPr>
      <p:sp>
        <p:nvSpPr>
          <p:cNvPr id="28" name="圆角矩形 27">
            <a:extLst>
              <a:ext uri="{FF2B5EF4-FFF2-40B4-BE49-F238E27FC236}">
                <a16:creationId xmlns:a16="http://schemas.microsoft.com/office/drawing/2014/main" id="{CE2C2E43-72D8-772D-AC18-1EDD444C1920}"/>
              </a:ext>
            </a:extLst>
          </p:cNvPr>
          <p:cNvSpPr/>
          <p:nvPr/>
        </p:nvSpPr>
        <p:spPr>
          <a:xfrm>
            <a:off x="564924" y="378870"/>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85000"/>
                    <a:lumOff val="1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85000"/>
                  <a:lumOff val="1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29" name="圆角矩形 28">
            <a:extLst>
              <a:ext uri="{FF2B5EF4-FFF2-40B4-BE49-F238E27FC236}">
                <a16:creationId xmlns:a16="http://schemas.microsoft.com/office/drawing/2014/main" id="{27F64CE8-6D26-46D7-B2EE-F8D84524745B}"/>
              </a:ext>
            </a:extLst>
          </p:cNvPr>
          <p:cNvSpPr/>
          <p:nvPr/>
        </p:nvSpPr>
        <p:spPr>
          <a:xfrm>
            <a:off x="1375465" y="427534"/>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31" name="文本框 6">
            <a:extLst>
              <a:ext uri="{FF2B5EF4-FFF2-40B4-BE49-F238E27FC236}">
                <a16:creationId xmlns:a16="http://schemas.microsoft.com/office/drawing/2014/main" id="{0EFF8A1B-7635-5FB1-A725-E77FD02C837E}"/>
              </a:ext>
            </a:extLst>
          </p:cNvPr>
          <p:cNvSpPr txBox="1"/>
          <p:nvPr/>
        </p:nvSpPr>
        <p:spPr>
          <a:xfrm>
            <a:off x="390731" y="888793"/>
            <a:ext cx="12010845" cy="705084"/>
          </a:xfrm>
          <a:prstGeom prst="rect">
            <a:avLst/>
          </a:prstGeom>
          <a:noFill/>
        </p:spPr>
        <p:txBody>
          <a:bodyPr>
            <a:normAutofit fontScale="92500" lnSpcReduction="100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Hình thức và thời hạn báo cáo dữ liệu điện tử</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10)</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2" name="Diagram 1">
            <a:extLst>
              <a:ext uri="{FF2B5EF4-FFF2-40B4-BE49-F238E27FC236}">
                <a16:creationId xmlns:a16="http://schemas.microsoft.com/office/drawing/2014/main" id="{59BC67F8-9C29-E7DF-81EF-7D5AC58AADAE}"/>
              </a:ext>
            </a:extLst>
          </p:cNvPr>
          <p:cNvGraphicFramePr/>
          <p:nvPr>
            <p:extLst>
              <p:ext uri="{D42A27DB-BD31-4B8C-83A1-F6EECF244321}">
                <p14:modId xmlns:p14="http://schemas.microsoft.com/office/powerpoint/2010/main" val="414365738"/>
              </p:ext>
            </p:extLst>
          </p:nvPr>
        </p:nvGraphicFramePr>
        <p:xfrm>
          <a:off x="1194890" y="1488186"/>
          <a:ext cx="9121561" cy="5152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1005446"/>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347E2-4CEF-4692-D877-624E5AFA17CE}"/>
            </a:ext>
          </a:extLst>
        </p:cNvPr>
        <p:cNvGrpSpPr/>
        <p:nvPr/>
      </p:nvGrpSpPr>
      <p:grpSpPr>
        <a:xfrm>
          <a:off x="0" y="0"/>
          <a:ext cx="0" cy="0"/>
          <a:chOff x="0" y="0"/>
          <a:chExt cx="0" cy="0"/>
        </a:xfrm>
      </p:grpSpPr>
      <p:sp>
        <p:nvSpPr>
          <p:cNvPr id="2" name="圆角矩形 1">
            <a:extLst>
              <a:ext uri="{FF2B5EF4-FFF2-40B4-BE49-F238E27FC236}">
                <a16:creationId xmlns:a16="http://schemas.microsoft.com/office/drawing/2014/main" id="{321F5996-5269-4669-6B38-EDCEA58A56DC}"/>
              </a:ext>
            </a:extLst>
          </p:cNvPr>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a:extLst>
              <a:ext uri="{FF2B5EF4-FFF2-40B4-BE49-F238E27FC236}">
                <a16:creationId xmlns:a16="http://schemas.microsoft.com/office/drawing/2014/main" id="{3F42CA25-360B-DDD8-30B7-C93C31F69072}"/>
              </a:ext>
            </a:extLst>
          </p:cNvPr>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5" name="Diagram 4">
            <a:extLst>
              <a:ext uri="{FF2B5EF4-FFF2-40B4-BE49-F238E27FC236}">
                <a16:creationId xmlns:a16="http://schemas.microsoft.com/office/drawing/2014/main" id="{D112E8C0-3564-B9AC-1E63-8F6AA7046A73}"/>
              </a:ext>
            </a:extLst>
          </p:cNvPr>
          <p:cNvGraphicFramePr/>
          <p:nvPr>
            <p:extLst>
              <p:ext uri="{D42A27DB-BD31-4B8C-83A1-F6EECF244321}">
                <p14:modId xmlns:p14="http://schemas.microsoft.com/office/powerpoint/2010/main" val="1116061910"/>
              </p:ext>
            </p:extLst>
          </p:nvPr>
        </p:nvGraphicFramePr>
        <p:xfrm>
          <a:off x="1224741" y="1716604"/>
          <a:ext cx="8935259" cy="44217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3979798"/>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253B2-BDD8-D6AE-FB94-F681809A9B2A}"/>
            </a:ext>
          </a:extLst>
        </p:cNvPr>
        <p:cNvGrpSpPr/>
        <p:nvPr/>
      </p:nvGrpSpPr>
      <p:grpSpPr>
        <a:xfrm>
          <a:off x="0" y="0"/>
          <a:ext cx="0" cy="0"/>
          <a:chOff x="0" y="0"/>
          <a:chExt cx="0" cy="0"/>
        </a:xfrm>
      </p:grpSpPr>
      <p:sp>
        <p:nvSpPr>
          <p:cNvPr id="2" name="圆角矩形 1">
            <a:extLst>
              <a:ext uri="{FF2B5EF4-FFF2-40B4-BE49-F238E27FC236}">
                <a16:creationId xmlns:a16="http://schemas.microsoft.com/office/drawing/2014/main" id="{A8862338-94D6-A676-26BC-E8F5B0B0CCA7}"/>
              </a:ext>
            </a:extLst>
          </p:cNvPr>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a:extLst>
              <a:ext uri="{FF2B5EF4-FFF2-40B4-BE49-F238E27FC236}">
                <a16:creationId xmlns:a16="http://schemas.microsoft.com/office/drawing/2014/main" id="{D17017E6-2094-7F9A-5542-06BC1232DE3C}"/>
              </a:ext>
            </a:extLst>
          </p:cNvPr>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6" name="文本框 6">
            <a:extLst>
              <a:ext uri="{FF2B5EF4-FFF2-40B4-BE49-F238E27FC236}">
                <a16:creationId xmlns:a16="http://schemas.microsoft.com/office/drawing/2014/main" id="{4586FCF1-B086-1144-0E4A-9F7DAC2327D6}"/>
              </a:ext>
            </a:extLst>
          </p:cNvPr>
          <p:cNvSpPr txBox="1"/>
          <p:nvPr/>
        </p:nvSpPr>
        <p:spPr>
          <a:xfrm>
            <a:off x="337391" y="1388064"/>
            <a:ext cx="12010845" cy="705084"/>
          </a:xfrm>
          <a:prstGeom prst="rect">
            <a:avLst/>
          </a:prstGeom>
          <a:noFill/>
        </p:spPr>
        <p:txBody>
          <a:bodyPr>
            <a:normAutofit fontScale="92500" lnSpcReduction="10000"/>
          </a:bodyPr>
          <a:lstStyle/>
          <a:p>
            <a:pPr algn="ctr">
              <a:spcBef>
                <a:spcPct val="0"/>
              </a:spcBef>
              <a:spcAft>
                <a:spcPct val="0"/>
              </a:spcAft>
              <a:defRPr/>
            </a:pPr>
            <a:r>
              <a:rPr lang="en-US" sz="2400" b="1" dirty="0" err="1">
                <a:solidFill>
                  <a:schemeClr val="bg1"/>
                </a:solidFill>
                <a:latin typeface="Times New Roman" panose="02020603050405020304" pitchFamily="18" charset="0"/>
                <a:cs typeface="Times New Roman" panose="02020603050405020304" pitchFamily="18" charset="0"/>
              </a:rPr>
              <a:t>Điều</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khoản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thi</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hành</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13)</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aphicFrame>
        <p:nvGraphicFramePr>
          <p:cNvPr id="7" name="Diagram 6">
            <a:extLst>
              <a:ext uri="{FF2B5EF4-FFF2-40B4-BE49-F238E27FC236}">
                <a16:creationId xmlns:a16="http://schemas.microsoft.com/office/drawing/2014/main" id="{3AD66B79-3A6D-B7FF-44B8-E3AA814316B6}"/>
              </a:ext>
            </a:extLst>
          </p:cNvPr>
          <p:cNvGraphicFramePr/>
          <p:nvPr>
            <p:extLst>
              <p:ext uri="{D42A27DB-BD31-4B8C-83A1-F6EECF244321}">
                <p14:modId xmlns:p14="http://schemas.microsoft.com/office/powerpoint/2010/main" val="2725622460"/>
              </p:ext>
            </p:extLst>
          </p:nvPr>
        </p:nvGraphicFramePr>
        <p:xfrm>
          <a:off x="2546783" y="2061652"/>
          <a:ext cx="7409180" cy="39590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07862598"/>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F2DDD16-1847-F6ED-BA50-C6F630CE2314}"/>
              </a:ext>
            </a:extLst>
          </p:cNvPr>
          <p:cNvGraphicFramePr/>
          <p:nvPr>
            <p:extLst>
              <p:ext uri="{D42A27DB-BD31-4B8C-83A1-F6EECF244321}">
                <p14:modId xmlns:p14="http://schemas.microsoft.com/office/powerpoint/2010/main" val="3618057516"/>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72615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93746" y="2087592"/>
            <a:ext cx="525123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85196" y="1255034"/>
            <a:ext cx="5251234" cy="815797"/>
          </a:xfrm>
          <a:prstGeom prst="rect">
            <a:avLst/>
          </a:prstGeom>
          <a:noFill/>
        </p:spPr>
        <p:txBody>
          <a:bodyPr wrap="none" rtlCol="0">
            <a:normAutofit/>
          </a:bodyPr>
          <a:lstStyle/>
          <a:p>
            <a:r>
              <a:rPr lang="en-US" altLang="vi-VN" sz="4400" b="1" spc="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Trân </a:t>
            </a:r>
            <a:r>
              <a:rPr lang="en-US" altLang="vi-VN" sz="4400" b="1" spc="6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trọng</a:t>
            </a:r>
            <a:r>
              <a:rPr lang="en-US" altLang="vi-VN" sz="4400" b="1" spc="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c</a:t>
            </a:r>
            <a:r>
              <a:rPr lang="vi-VN" altLang="vi-VN" sz="4400" b="1" spc="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ảm ơn</a:t>
            </a:r>
            <a:endParaRPr lang="zh-CN" altLang="en-US" sz="6000" b="1" spc="600"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pic>
        <p:nvPicPr>
          <p:cNvPr id="6" name="Picture 5">
            <a:extLst>
              <a:ext uri="{FF2B5EF4-FFF2-40B4-BE49-F238E27FC236}">
                <a16:creationId xmlns:a16="http://schemas.microsoft.com/office/drawing/2014/main" id="{10FC29B5-80AB-A3AB-2971-5363233986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5029" y="2842077"/>
            <a:ext cx="2833864" cy="2760889"/>
          </a:xfrm>
          <a:prstGeom prst="rect">
            <a:avLst/>
          </a:prstGeom>
        </p:spPr>
      </p:pic>
    </p:spTree>
    <p:extLst>
      <p:ext uri="{BB962C8B-B14F-4D97-AF65-F5344CB8AC3E}">
        <p14:creationId xmlns:p14="http://schemas.microsoft.com/office/powerpoint/2010/main" val="2538254978"/>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01</a:t>
            </a:r>
            <a:endParaRPr lang="en-US" altLang="zh-CN" sz="2400" b="1" spc="30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Sự</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cần</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thiết</a:t>
            </a:r>
            <a:endParaRPr lang="vi-VN"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cxnSp>
        <p:nvCxnSpPr>
          <p:cNvPr id="5" name="直接连接符 4"/>
          <p:cNvCxnSpPr/>
          <p:nvPr/>
        </p:nvCxnSpPr>
        <p:spPr>
          <a:xfrm flipH="1">
            <a:off x="8019719" y="2162228"/>
            <a:ext cx="0" cy="3505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174027" y="2162228"/>
            <a:ext cx="0" cy="3505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014820" y="1631843"/>
            <a:ext cx="2663810" cy="4125225"/>
            <a:chOff x="1014820" y="1631842"/>
            <a:chExt cx="2663810" cy="4125225"/>
          </a:xfrm>
        </p:grpSpPr>
        <p:sp>
          <p:nvSpPr>
            <p:cNvPr id="8" name="文本框 7"/>
            <p:cNvSpPr txBox="1"/>
            <p:nvPr/>
          </p:nvSpPr>
          <p:spPr>
            <a:xfrm>
              <a:off x="1154546" y="2831921"/>
              <a:ext cx="2524084" cy="1030322"/>
            </a:xfrm>
            <a:prstGeom prst="rect">
              <a:avLst/>
            </a:prstGeom>
            <a:noFill/>
          </p:spPr>
          <p:txBody>
            <a:bodyPr wrap="square" rtlCol="0">
              <a:normAutofit/>
            </a:bodyPr>
            <a:lstStyle/>
            <a:p>
              <a:pPr algn="ct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Thực</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hiện</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cam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kết</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tế</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của</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Chính</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phủ</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Việt Nam</a:t>
              </a:r>
              <a:endParaRPr lang="vi-VN" altLang="vi-VN" sz="1400" b="1" dirty="0">
                <a:solidFill>
                  <a:schemeClr val="bg1"/>
                </a:solidFill>
                <a:latin typeface="Noto Sans"/>
                <a:ea typeface="Noto Sans"/>
                <a:sym typeface="Noto Sans CJK Regular" panose="020B0500000000000000" pitchFamily="34" charset="-122"/>
              </a:endParaRPr>
            </a:p>
          </p:txBody>
        </p:sp>
        <p:sp>
          <p:nvSpPr>
            <p:cNvPr id="9" name="文本框 8"/>
            <p:cNvSpPr txBox="1"/>
            <p:nvPr/>
          </p:nvSpPr>
          <p:spPr>
            <a:xfrm>
              <a:off x="1014820" y="3734663"/>
              <a:ext cx="2524084" cy="2022404"/>
            </a:xfrm>
            <a:prstGeom prst="rect">
              <a:avLst/>
            </a:prstGeom>
            <a:noFill/>
          </p:spPr>
          <p:txBody>
            <a:bodyPr wrap="square" rtlCol="0">
              <a:normAutofit fontScale="92500" lnSpcReduction="20000"/>
            </a:bodyPr>
            <a:lstStyle/>
            <a:p>
              <a:pPr algn="just">
                <a:lnSpc>
                  <a:spcPct val="120000"/>
                </a:lnSpc>
              </a:pPr>
              <a:r>
                <a:rPr lang="en-US" sz="1400"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Hành</a:t>
              </a:r>
              <a:r>
                <a:rPr lang="en-US" sz="1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số</a:t>
              </a:r>
              <a:r>
                <a:rPr lang="en-US" sz="1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5: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Thực</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hiện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hành</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để</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giải</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quyết</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những</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thiếu</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hụt</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liên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quan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đến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khuôn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khổ</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pháp</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lý</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của</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Việt Nam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về</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Các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quy</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và</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yêu</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cầu</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giám</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sát</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FI, DNFBP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về</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PCRT/TTKB; Các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biện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pháp</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phòng</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ngừa</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đặc</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biệt</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là</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với</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các</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KN: 10, 11, 12, 16, 20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thuộc</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bộ</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chuẩn</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mực</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i="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của</a:t>
              </a:r>
              <a:r>
                <a:rPr lang="en-US" sz="1400" i="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FATF</a:t>
              </a:r>
              <a:r>
                <a:rPr lang="en-US" sz="1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vi-VN" altLang="vi-VN" sz="1400" dirty="0">
                <a:solidFill>
                  <a:schemeClr val="bg1"/>
                </a:solidFill>
                <a:latin typeface="Noto Sans"/>
                <a:ea typeface="Noto Sans"/>
                <a:cs typeface="+mn-ea"/>
                <a:sym typeface="Noto Sans CJK Regular" panose="020B0500000000000000" pitchFamily="34" charset="-122"/>
              </a:endParaRPr>
            </a:p>
          </p:txBody>
        </p:sp>
        <p:grpSp>
          <p:nvGrpSpPr>
            <p:cNvPr id="10" name="组合 9"/>
            <p:cNvGrpSpPr/>
            <p:nvPr/>
          </p:nvGrpSpPr>
          <p:grpSpPr>
            <a:xfrm>
              <a:off x="2090226" y="1631842"/>
              <a:ext cx="813554" cy="814694"/>
              <a:chOff x="2216630" y="719818"/>
              <a:chExt cx="1458590" cy="1460633"/>
            </a:xfrm>
          </p:grpSpPr>
          <p:sp>
            <p:nvSpPr>
              <p:cNvPr id="25" name="等腰三角形 10">
                <a:extLst>
                  <a:ext uri="{FF2B5EF4-FFF2-40B4-BE49-F238E27FC236}">
                    <a16:creationId xmlns:a16="http://schemas.microsoft.com/office/drawing/2014/main" id="{D6121CB0-7FFD-E5DE-DB30-2F7B56DD9E7C}"/>
                  </a:ext>
                </a:extLst>
              </p:cNvPr>
              <p:cNvSpPr/>
              <p:nvPr/>
            </p:nvSpPr>
            <p:spPr>
              <a:xfrm>
                <a:off x="2216630" y="719818"/>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26" name="等腰三角形 11">
                <a:extLst>
                  <a:ext uri="{FF2B5EF4-FFF2-40B4-BE49-F238E27FC236}">
                    <a16:creationId xmlns:a16="http://schemas.microsoft.com/office/drawing/2014/main" id="{61686480-16AB-BBC9-A8B6-A458E2947A59}"/>
                  </a:ext>
                </a:extLst>
              </p:cNvPr>
              <p:cNvSpPr/>
              <p:nvPr/>
            </p:nvSpPr>
            <p:spPr>
              <a:xfrm>
                <a:off x="2246216" y="948551"/>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dirty="0">
                    <a:solidFill>
                      <a:schemeClr val="tx1">
                        <a:lumMod val="75000"/>
                        <a:lumOff val="25000"/>
                      </a:schemeClr>
                    </a:solidFill>
                    <a:latin typeface="Noto Sans"/>
                    <a:ea typeface="Noto Sans"/>
                    <a:sym typeface="Noto Sans CJK Regular" panose="020B0500000000000000" pitchFamily="34" charset="-122"/>
                  </a:rPr>
                  <a:t>1</a:t>
                </a:r>
                <a:endParaRPr lang="zh-CN" altLang="en-US" sz="36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grpSp>
        <p:nvGrpSpPr>
          <p:cNvPr id="13" name="组合 12"/>
          <p:cNvGrpSpPr/>
          <p:nvPr/>
        </p:nvGrpSpPr>
        <p:grpSpPr>
          <a:xfrm>
            <a:off x="4656606" y="1631843"/>
            <a:ext cx="2880526" cy="3192420"/>
            <a:chOff x="4656607" y="2193727"/>
            <a:chExt cx="2880526" cy="3192420"/>
          </a:xfrm>
        </p:grpSpPr>
        <p:sp>
          <p:nvSpPr>
            <p:cNvPr id="15" name="文本框 14"/>
            <p:cNvSpPr txBox="1"/>
            <p:nvPr/>
          </p:nvSpPr>
          <p:spPr>
            <a:xfrm>
              <a:off x="4656607" y="3237430"/>
              <a:ext cx="2880526" cy="2148717"/>
            </a:xfrm>
            <a:prstGeom prst="rect">
              <a:avLst/>
            </a:prstGeom>
            <a:noFill/>
          </p:spPr>
          <p:txBody>
            <a:bodyPr wrap="square" rtlCol="0">
              <a:normAutofit/>
            </a:bodyPr>
            <a:lstStyle/>
            <a:p>
              <a:pPr algn="just">
                <a:lnSpc>
                  <a:spcPct val="120000"/>
                </a:lnSpc>
              </a:pP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Tháo</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gỡ</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một</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số</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khó</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khăn</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vướng</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mắc</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chính</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của</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báo</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cáo</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trong</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quá</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trình</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triển</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khai</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Thông </a:t>
              </a:r>
              <a:r>
                <a:rPr lang="en-US" sz="1400" b="1" kern="1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tư</a:t>
              </a:r>
              <a:r>
                <a:rPr lang="en-US" sz="1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09/2023/TT-NHNN</a:t>
              </a:r>
              <a:endParaRPr lang="vi-VN" altLang="vi-VN" sz="1400" b="1" dirty="0">
                <a:solidFill>
                  <a:schemeClr val="bg1"/>
                </a:solidFill>
                <a:latin typeface="Noto Sans"/>
                <a:ea typeface="Noto Sans"/>
                <a:cs typeface="+mn-ea"/>
                <a:sym typeface="Noto Sans CJK Regular" panose="020B0500000000000000" pitchFamily="34" charset="-122"/>
              </a:endParaRPr>
            </a:p>
          </p:txBody>
        </p:sp>
        <p:grpSp>
          <p:nvGrpSpPr>
            <p:cNvPr id="16" name="组合 15"/>
            <p:cNvGrpSpPr/>
            <p:nvPr/>
          </p:nvGrpSpPr>
          <p:grpSpPr>
            <a:xfrm>
              <a:off x="5707318" y="2193727"/>
              <a:ext cx="797052" cy="842954"/>
              <a:chOff x="1790700" y="1727200"/>
              <a:chExt cx="1429004" cy="1511300"/>
            </a:xfrm>
          </p:grpSpPr>
          <p:sp>
            <p:nvSpPr>
              <p:cNvPr id="17" name="等腰三角形 16"/>
              <p:cNvSpPr/>
              <p:nvPr/>
            </p:nvSpPr>
            <p:spPr>
              <a:xfrm>
                <a:off x="1790700" y="1727200"/>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18" name="等腰三角形 17"/>
              <p:cNvSpPr/>
              <p:nvPr/>
            </p:nvSpPr>
            <p:spPr>
              <a:xfrm>
                <a:off x="1790700" y="2006600"/>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a:solidFill>
                      <a:schemeClr val="tx1">
                        <a:lumMod val="75000"/>
                        <a:lumOff val="25000"/>
                      </a:schemeClr>
                    </a:solidFill>
                    <a:latin typeface="Noto Sans"/>
                    <a:ea typeface="Noto Sans"/>
                    <a:sym typeface="Noto Sans CJK Regular" panose="020B0500000000000000" pitchFamily="34" charset="-122"/>
                  </a:rPr>
                  <a:t>2</a:t>
                </a:r>
                <a:endParaRPr lang="zh-CN" altLang="en-US" sz="3600" b="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grpSp>
        <p:nvGrpSpPr>
          <p:cNvPr id="19" name="组合 18"/>
          <p:cNvGrpSpPr/>
          <p:nvPr/>
        </p:nvGrpSpPr>
        <p:grpSpPr>
          <a:xfrm>
            <a:off x="8617817" y="1631843"/>
            <a:ext cx="2524084" cy="2699759"/>
            <a:chOff x="8619562" y="2066147"/>
            <a:chExt cx="2524084" cy="2699759"/>
          </a:xfrm>
        </p:grpSpPr>
        <p:sp>
          <p:nvSpPr>
            <p:cNvPr id="21" name="文本框 20"/>
            <p:cNvSpPr txBox="1"/>
            <p:nvPr/>
          </p:nvSpPr>
          <p:spPr>
            <a:xfrm>
              <a:off x="8619562" y="3147950"/>
              <a:ext cx="2524084" cy="1617956"/>
            </a:xfrm>
            <a:prstGeom prst="rect">
              <a:avLst/>
            </a:prstGeom>
            <a:noFill/>
          </p:spPr>
          <p:txBody>
            <a:bodyPr wrap="square" rtlCol="0">
              <a:normAutofit/>
            </a:bodyPr>
            <a:lstStyle/>
            <a:p>
              <a:pPr algn="just">
                <a:lnSpc>
                  <a:spcPct val="120000"/>
                </a:lnSpc>
              </a:pP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Hỗ</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trợ</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giám</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sát</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nâng</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phía</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NHNN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1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kern="1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ngành</a:t>
              </a:r>
              <a:endParaRPr lang="vi-VN" altLang="vi-VN" sz="1600" b="1" dirty="0">
                <a:solidFill>
                  <a:schemeClr val="bg1"/>
                </a:solidFill>
                <a:latin typeface="Noto Sans"/>
                <a:ea typeface="Noto Sans"/>
                <a:cs typeface="+mn-ea"/>
                <a:sym typeface="Noto Sans CJK Regular" panose="020B0500000000000000" pitchFamily="34" charset="-122"/>
              </a:endParaRPr>
            </a:p>
          </p:txBody>
        </p:sp>
        <p:grpSp>
          <p:nvGrpSpPr>
            <p:cNvPr id="22" name="组合 21"/>
            <p:cNvGrpSpPr/>
            <p:nvPr/>
          </p:nvGrpSpPr>
          <p:grpSpPr>
            <a:xfrm>
              <a:off x="9554753" y="2066147"/>
              <a:ext cx="797052" cy="842954"/>
              <a:chOff x="1809912" y="1498467"/>
              <a:chExt cx="1429004" cy="1511300"/>
            </a:xfrm>
          </p:grpSpPr>
          <p:sp>
            <p:nvSpPr>
              <p:cNvPr id="23" name="等腰三角形 22"/>
              <p:cNvSpPr/>
              <p:nvPr/>
            </p:nvSpPr>
            <p:spPr>
              <a:xfrm>
                <a:off x="1809912" y="1498467"/>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24" name="等腰三角形 23"/>
              <p:cNvSpPr/>
              <p:nvPr/>
            </p:nvSpPr>
            <p:spPr>
              <a:xfrm>
                <a:off x="1809912" y="1777867"/>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a:solidFill>
                      <a:schemeClr val="tx1">
                        <a:lumMod val="75000"/>
                        <a:lumOff val="25000"/>
                      </a:schemeClr>
                    </a:solidFill>
                    <a:latin typeface="Noto Sans"/>
                    <a:ea typeface="Noto Sans"/>
                    <a:sym typeface="Noto Sans CJK Regular" panose="020B0500000000000000" pitchFamily="34" charset="-122"/>
                  </a:rPr>
                  <a:t>3</a:t>
                </a:r>
                <a:endParaRPr lang="zh-CN" altLang="en-US" sz="3600" b="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spTree>
    <p:extLst>
      <p:ext uri="{BB962C8B-B14F-4D97-AF65-F5344CB8AC3E}">
        <p14:creationId xmlns:p14="http://schemas.microsoft.com/office/powerpoint/2010/main" val="2324656196"/>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2399304925"/>
              </p:ext>
            </p:extLst>
          </p:nvPr>
        </p:nvGraphicFramePr>
        <p:xfrm>
          <a:off x="120770" y="1621155"/>
          <a:ext cx="11913079" cy="4684754"/>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14"/>
          <p:cNvSpPr txBox="1"/>
          <p:nvPr/>
        </p:nvSpPr>
        <p:spPr>
          <a:xfrm>
            <a:off x="1142705" y="3120681"/>
            <a:ext cx="2617559" cy="738928"/>
          </a:xfrm>
          <a:prstGeom prst="rect">
            <a:avLst/>
          </a:prstGeom>
          <a:noFill/>
        </p:spPr>
        <p:txBody>
          <a:bodyPr wrap="square" rtlCol="0">
            <a:noAutofit/>
          </a:bodyPr>
          <a:lstStyle/>
          <a:p>
            <a:pPr algn="ctr" fontAlgn="auto">
              <a:lnSpc>
                <a:spcPct val="120000"/>
              </a:lnSpc>
            </a:pPr>
            <a:r>
              <a:rPr lang="en-US" sz="1600" b="1" dirty="0">
                <a:solidFill>
                  <a:schemeClr val="bg1"/>
                </a:solidFill>
                <a:latin typeface="Times New Roman" panose="02020603050405020304" pitchFamily="18" charset="0"/>
                <a:cs typeface="Times New Roman" panose="02020603050405020304" pitchFamily="18" charset="0"/>
              </a:rPr>
              <a:t>T</a:t>
            </a:r>
            <a:r>
              <a:rPr lang="vi-VN" sz="1600" b="1" dirty="0">
                <a:solidFill>
                  <a:schemeClr val="bg1"/>
                </a:solidFill>
                <a:latin typeface="Times New Roman" panose="02020603050405020304" pitchFamily="18" charset="0"/>
                <a:cs typeface="Times New Roman" panose="02020603050405020304" pitchFamily="18" charset="0"/>
              </a:rPr>
              <a:t>iêu chí, phương pháp đánh giá rủi ro về rửa tiền</a:t>
            </a:r>
            <a:endParaRPr sz="11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15" name="圆角矩形 14"/>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2</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16" name="圆角矩形 15"/>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Phạm vi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điều</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chỉnh</a:t>
            </a:r>
            <a:endParaRPr lang="vi-VN"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2" name="TextBox 14">
            <a:extLst>
              <a:ext uri="{FF2B5EF4-FFF2-40B4-BE49-F238E27FC236}">
                <a16:creationId xmlns:a16="http://schemas.microsoft.com/office/drawing/2014/main" id="{BC7694E2-EFA2-FE6F-FC3D-49E0E525870F}"/>
              </a:ext>
            </a:extLst>
          </p:cNvPr>
          <p:cNvSpPr txBox="1"/>
          <p:nvPr/>
        </p:nvSpPr>
        <p:spPr>
          <a:xfrm>
            <a:off x="4197449" y="3129204"/>
            <a:ext cx="4353815" cy="738928"/>
          </a:xfrm>
          <a:prstGeom prst="rect">
            <a:avLst/>
          </a:prstGeom>
          <a:noFill/>
        </p:spPr>
        <p:txBody>
          <a:bodyPr wrap="square" rtlCol="0">
            <a:noAutofit/>
          </a:bodyPr>
          <a:lstStyle/>
          <a:p>
            <a:pPr algn="ctr" fontAlgn="auto">
              <a:lnSpc>
                <a:spcPct val="120000"/>
              </a:lnSpc>
            </a:pPr>
            <a:r>
              <a:rPr lang="en-US" sz="1600" b="1" dirty="0">
                <a:solidFill>
                  <a:schemeClr val="bg1"/>
                </a:solidFill>
                <a:latin typeface="Times New Roman" panose="02020603050405020304" pitchFamily="18" charset="0"/>
                <a:cs typeface="Times New Roman" panose="02020603050405020304" pitchFamily="18" charset="0"/>
              </a:rPr>
              <a:t>Q</a:t>
            </a:r>
            <a:r>
              <a:rPr lang="vi-VN" sz="1600" b="1" dirty="0">
                <a:solidFill>
                  <a:schemeClr val="bg1"/>
                </a:solidFill>
                <a:latin typeface="Times New Roman" panose="02020603050405020304" pitchFamily="18" charset="0"/>
                <a:cs typeface="Times New Roman" panose="02020603050405020304" pitchFamily="18" charset="0"/>
              </a:rPr>
              <a:t>uy trình quản lý rủi ro về rửa tiền và phân loại khách hàng theo mức độ rủi ro về rửa tiền</a:t>
            </a:r>
            <a:endParaRPr sz="11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3" name="TextBox 14">
            <a:extLst>
              <a:ext uri="{FF2B5EF4-FFF2-40B4-BE49-F238E27FC236}">
                <a16:creationId xmlns:a16="http://schemas.microsoft.com/office/drawing/2014/main" id="{6E38D652-113E-B477-2493-05C2103F8DF8}"/>
              </a:ext>
            </a:extLst>
          </p:cNvPr>
          <p:cNvSpPr txBox="1"/>
          <p:nvPr/>
        </p:nvSpPr>
        <p:spPr>
          <a:xfrm>
            <a:off x="8983776" y="3156631"/>
            <a:ext cx="2617560" cy="738928"/>
          </a:xfrm>
          <a:prstGeom prst="rect">
            <a:avLst/>
          </a:prstGeom>
          <a:noFill/>
        </p:spPr>
        <p:txBody>
          <a:bodyPr wrap="square" rtlCol="0">
            <a:noAutofit/>
          </a:bodyPr>
          <a:lstStyle/>
          <a:p>
            <a:pPr algn="ctr" fontAlgn="auto">
              <a:lnSpc>
                <a:spcPct val="120000"/>
              </a:lnSpc>
            </a:pPr>
            <a:r>
              <a:rPr lang="en-US" sz="1600" b="1" dirty="0">
                <a:solidFill>
                  <a:schemeClr val="bg1"/>
                </a:solidFill>
                <a:latin typeface="Times New Roman" panose="02020603050405020304" pitchFamily="18" charset="0"/>
                <a:cs typeface="Times New Roman" panose="02020603050405020304" pitchFamily="18" charset="0"/>
              </a:rPr>
              <a:t>Quy </a:t>
            </a:r>
            <a:r>
              <a:rPr lang="en-US" sz="1600" b="1" dirty="0" err="1">
                <a:solidFill>
                  <a:schemeClr val="bg1"/>
                </a:solidFill>
                <a:latin typeface="Times New Roman" panose="02020603050405020304" pitchFamily="18" charset="0"/>
                <a:cs typeface="Times New Roman" panose="02020603050405020304" pitchFamily="18" charset="0"/>
              </a:rPr>
              <a:t>định</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nội</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bộ</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về</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phòng</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chống</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rửa</a:t>
            </a:r>
            <a:r>
              <a:rPr lang="en-US" sz="1600" b="1" dirty="0">
                <a:solidFill>
                  <a:schemeClr val="bg1"/>
                </a:solidFill>
                <a:latin typeface="Times New Roman" panose="02020603050405020304" pitchFamily="18" charset="0"/>
                <a:cs typeface="Times New Roman" panose="02020603050405020304" pitchFamily="18" charset="0"/>
              </a:rPr>
              <a:t> </a:t>
            </a:r>
            <a:r>
              <a:rPr lang="en-US" sz="1600" b="1" dirty="0" err="1">
                <a:solidFill>
                  <a:schemeClr val="bg1"/>
                </a:solidFill>
                <a:latin typeface="Times New Roman" panose="02020603050405020304" pitchFamily="18" charset="0"/>
                <a:cs typeface="Times New Roman" panose="02020603050405020304" pitchFamily="18" charset="0"/>
              </a:rPr>
              <a:t>tiền</a:t>
            </a:r>
            <a:endParaRPr sz="11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4" name="TextBox 14">
            <a:extLst>
              <a:ext uri="{FF2B5EF4-FFF2-40B4-BE49-F238E27FC236}">
                <a16:creationId xmlns:a16="http://schemas.microsoft.com/office/drawing/2014/main" id="{F8AC9D1C-6D60-3C00-EABC-55FDD2CF937E}"/>
              </a:ext>
            </a:extLst>
          </p:cNvPr>
          <p:cNvSpPr txBox="1"/>
          <p:nvPr/>
        </p:nvSpPr>
        <p:spPr>
          <a:xfrm>
            <a:off x="654941" y="3893103"/>
            <a:ext cx="2149183" cy="918529"/>
          </a:xfrm>
          <a:prstGeom prst="rect">
            <a:avLst/>
          </a:prstGeom>
          <a:noFill/>
        </p:spPr>
        <p:txBody>
          <a:bodyPr wrap="square" rtlCol="0">
            <a:noAutofit/>
          </a:bodyPr>
          <a:lstStyle/>
          <a:p>
            <a:pPr algn="ctr" fontAlgn="auto">
              <a:lnSpc>
                <a:spcPct val="120000"/>
              </a:lnSpc>
            </a:pP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Chế</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độ</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báo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giao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dịch</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có</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giá</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trị</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lớn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phải</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báo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cáo</a:t>
            </a:r>
            <a:endParaRPr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6" name="TextBox 14">
            <a:extLst>
              <a:ext uri="{FF2B5EF4-FFF2-40B4-BE49-F238E27FC236}">
                <a16:creationId xmlns:a16="http://schemas.microsoft.com/office/drawing/2014/main" id="{E9AABCF7-186D-D460-03DA-25D4101B8326}"/>
              </a:ext>
            </a:extLst>
          </p:cNvPr>
          <p:cNvSpPr txBox="1"/>
          <p:nvPr/>
        </p:nvSpPr>
        <p:spPr>
          <a:xfrm>
            <a:off x="3338294" y="3901937"/>
            <a:ext cx="2429050" cy="865582"/>
          </a:xfrm>
          <a:prstGeom prst="rect">
            <a:avLst/>
          </a:prstGeom>
          <a:noFill/>
        </p:spPr>
        <p:txBody>
          <a:bodyPr wrap="square" rtlCol="0">
            <a:noAutofit/>
          </a:bodyPr>
          <a:lstStyle/>
          <a:p>
            <a:pPr algn="ctr" fontAlgn="auto">
              <a:lnSpc>
                <a:spcPct val="120000"/>
              </a:lnSpc>
            </a:pP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Chế</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độ</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báo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giao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dịch</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đáng</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ngờ</a:t>
            </a:r>
            <a:endParaRPr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7" name="TextBox 14">
            <a:extLst>
              <a:ext uri="{FF2B5EF4-FFF2-40B4-BE49-F238E27FC236}">
                <a16:creationId xmlns:a16="http://schemas.microsoft.com/office/drawing/2014/main" id="{004B30A0-6C1A-528A-891F-6D3296EF1640}"/>
              </a:ext>
            </a:extLst>
          </p:cNvPr>
          <p:cNvSpPr txBox="1"/>
          <p:nvPr/>
        </p:nvSpPr>
        <p:spPr>
          <a:xfrm>
            <a:off x="9382400" y="3928495"/>
            <a:ext cx="2368355" cy="842207"/>
          </a:xfrm>
          <a:prstGeom prst="rect">
            <a:avLst/>
          </a:prstGeom>
          <a:noFill/>
        </p:spPr>
        <p:txBody>
          <a:bodyPr wrap="square" rtlCol="0">
            <a:noAutofit/>
          </a:bodyPr>
          <a:lstStyle/>
          <a:p>
            <a:pPr algn="ctr" fontAlgn="auto">
              <a:lnSpc>
                <a:spcPct val="120000"/>
              </a:lnSpc>
            </a:pP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Chế</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độ</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báo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giao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dịch</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chuyển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tiền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điện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tử</a:t>
            </a:r>
            <a:endParaRPr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18" name="TextBox 14">
            <a:extLst>
              <a:ext uri="{FF2B5EF4-FFF2-40B4-BE49-F238E27FC236}">
                <a16:creationId xmlns:a16="http://schemas.microsoft.com/office/drawing/2014/main" id="{77F47A49-8258-70AB-8743-559AE52A3289}"/>
              </a:ext>
            </a:extLst>
          </p:cNvPr>
          <p:cNvSpPr txBox="1"/>
          <p:nvPr/>
        </p:nvSpPr>
        <p:spPr>
          <a:xfrm>
            <a:off x="2133409" y="4964481"/>
            <a:ext cx="2409770" cy="638757"/>
          </a:xfrm>
          <a:prstGeom prst="rect">
            <a:avLst/>
          </a:prstGeom>
          <a:noFill/>
        </p:spPr>
        <p:txBody>
          <a:bodyPr wrap="square" rtlCol="0">
            <a:noAutofit/>
          </a:bodyPr>
          <a:lstStyle/>
          <a:p>
            <a:pPr algn="ctr" fontAlgn="auto">
              <a:lnSpc>
                <a:spcPct val="120000"/>
              </a:lnSpc>
            </a:pP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Hình</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thức</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và</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thời</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hạn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báo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cáo</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dữ</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liệu</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điện</a:t>
            </a: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 </a:t>
            </a:r>
            <a:r>
              <a:rPr lang="en-US" sz="1600" b="1" dirty="0" err="1">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tử</a:t>
            </a:r>
            <a:endParaRPr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19" name="TextBox 14">
            <a:extLst>
              <a:ext uri="{FF2B5EF4-FFF2-40B4-BE49-F238E27FC236}">
                <a16:creationId xmlns:a16="http://schemas.microsoft.com/office/drawing/2014/main" id="{E513DDD7-BA9C-DDE0-CACB-3E012A2DFE99}"/>
              </a:ext>
            </a:extLst>
          </p:cNvPr>
          <p:cNvSpPr txBox="1"/>
          <p:nvPr/>
        </p:nvSpPr>
        <p:spPr>
          <a:xfrm>
            <a:off x="6126333" y="4842618"/>
            <a:ext cx="5624422" cy="986996"/>
          </a:xfrm>
          <a:prstGeom prst="rect">
            <a:avLst/>
          </a:prstGeom>
          <a:noFill/>
        </p:spPr>
        <p:txBody>
          <a:bodyPr wrap="square" rtlCol="0">
            <a:noAutofit/>
          </a:bodyPr>
          <a:lstStyle/>
          <a:p>
            <a:pPr algn="ctr" fontAlgn="auto">
              <a:lnSpc>
                <a:spcPct val="120000"/>
              </a:lnSpc>
            </a:pPr>
            <a:r>
              <a:rPr lang="en-US"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M</a:t>
            </a:r>
            <a:r>
              <a:rPr lang="vi-VN"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rPr>
              <a:t>ức giá trị và giấy tờ xuất trình cho hải quan cửa khẩu khi mang theo ngoại tệ tiền mặt, đồng Việt Nam tiền mặt, công cụ chuyển nhượng, kim khí quý, đá quý vượt mức quy định</a:t>
            </a:r>
            <a:endParaRPr sz="16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sp>
        <p:nvSpPr>
          <p:cNvPr id="5" name="圆角矩形 14">
            <a:extLst>
              <a:ext uri="{FF2B5EF4-FFF2-40B4-BE49-F238E27FC236}">
                <a16:creationId xmlns:a16="http://schemas.microsoft.com/office/drawing/2014/main" id="{DDC21FB2-2DCC-1CA0-FE19-8441C02F6A9C}"/>
              </a:ext>
            </a:extLst>
          </p:cNvPr>
          <p:cNvSpPr/>
          <p:nvPr/>
        </p:nvSpPr>
        <p:spPr>
          <a:xfrm>
            <a:off x="795569" y="3294429"/>
            <a:ext cx="376623"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1</a:t>
            </a:r>
            <a:endPar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10" name="圆角矩形 14">
            <a:extLst>
              <a:ext uri="{FF2B5EF4-FFF2-40B4-BE49-F238E27FC236}">
                <a16:creationId xmlns:a16="http://schemas.microsoft.com/office/drawing/2014/main" id="{5FE3AA51-8AA3-D848-FB2E-F6018002405F}"/>
              </a:ext>
            </a:extLst>
          </p:cNvPr>
          <p:cNvSpPr/>
          <p:nvPr/>
        </p:nvSpPr>
        <p:spPr>
          <a:xfrm>
            <a:off x="3811349" y="3282627"/>
            <a:ext cx="368051"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2</a:t>
            </a:r>
          </a:p>
        </p:txBody>
      </p:sp>
      <p:sp>
        <p:nvSpPr>
          <p:cNvPr id="11" name="圆角矩形 14">
            <a:extLst>
              <a:ext uri="{FF2B5EF4-FFF2-40B4-BE49-F238E27FC236}">
                <a16:creationId xmlns:a16="http://schemas.microsoft.com/office/drawing/2014/main" id="{1FCE2B23-6EF5-15CC-4073-67ACF79D8628}"/>
              </a:ext>
            </a:extLst>
          </p:cNvPr>
          <p:cNvSpPr/>
          <p:nvPr/>
        </p:nvSpPr>
        <p:spPr>
          <a:xfrm>
            <a:off x="8583494" y="3305984"/>
            <a:ext cx="368051"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3</a:t>
            </a:r>
          </a:p>
        </p:txBody>
      </p:sp>
      <p:sp>
        <p:nvSpPr>
          <p:cNvPr id="12" name="圆角矩形 14">
            <a:extLst>
              <a:ext uri="{FF2B5EF4-FFF2-40B4-BE49-F238E27FC236}">
                <a16:creationId xmlns:a16="http://schemas.microsoft.com/office/drawing/2014/main" id="{7AE523C6-ED23-9A4D-58DC-05BAC3AB1725}"/>
              </a:ext>
            </a:extLst>
          </p:cNvPr>
          <p:cNvSpPr/>
          <p:nvPr/>
        </p:nvSpPr>
        <p:spPr>
          <a:xfrm>
            <a:off x="312495" y="4041983"/>
            <a:ext cx="368051"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4</a:t>
            </a:r>
          </a:p>
        </p:txBody>
      </p:sp>
      <p:sp>
        <p:nvSpPr>
          <p:cNvPr id="13" name="圆角矩形 14">
            <a:extLst>
              <a:ext uri="{FF2B5EF4-FFF2-40B4-BE49-F238E27FC236}">
                <a16:creationId xmlns:a16="http://schemas.microsoft.com/office/drawing/2014/main" id="{FC598CF1-0E97-522D-6773-5E2ADB903B68}"/>
              </a:ext>
            </a:extLst>
          </p:cNvPr>
          <p:cNvSpPr/>
          <p:nvPr/>
        </p:nvSpPr>
        <p:spPr>
          <a:xfrm>
            <a:off x="3032478" y="4072009"/>
            <a:ext cx="305816"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5</a:t>
            </a:r>
          </a:p>
        </p:txBody>
      </p:sp>
      <p:sp>
        <p:nvSpPr>
          <p:cNvPr id="14" name="圆角矩形 14">
            <a:extLst>
              <a:ext uri="{FF2B5EF4-FFF2-40B4-BE49-F238E27FC236}">
                <a16:creationId xmlns:a16="http://schemas.microsoft.com/office/drawing/2014/main" id="{374A8D7E-8B6D-568C-0EC1-0DCB0AD533B4}"/>
              </a:ext>
            </a:extLst>
          </p:cNvPr>
          <p:cNvSpPr/>
          <p:nvPr/>
        </p:nvSpPr>
        <p:spPr>
          <a:xfrm>
            <a:off x="8938544" y="4041983"/>
            <a:ext cx="368051"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7</a:t>
            </a:r>
          </a:p>
        </p:txBody>
      </p:sp>
      <p:sp>
        <p:nvSpPr>
          <p:cNvPr id="17" name="圆角矩形 14">
            <a:extLst>
              <a:ext uri="{FF2B5EF4-FFF2-40B4-BE49-F238E27FC236}">
                <a16:creationId xmlns:a16="http://schemas.microsoft.com/office/drawing/2014/main" id="{0D88D530-96C7-793A-E5D4-ABBCB5E95F5F}"/>
              </a:ext>
            </a:extLst>
          </p:cNvPr>
          <p:cNvSpPr/>
          <p:nvPr/>
        </p:nvSpPr>
        <p:spPr>
          <a:xfrm>
            <a:off x="1590394" y="5090472"/>
            <a:ext cx="368051"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8</a:t>
            </a:r>
          </a:p>
        </p:txBody>
      </p:sp>
      <p:sp>
        <p:nvSpPr>
          <p:cNvPr id="20" name="圆角矩形 14">
            <a:extLst>
              <a:ext uri="{FF2B5EF4-FFF2-40B4-BE49-F238E27FC236}">
                <a16:creationId xmlns:a16="http://schemas.microsoft.com/office/drawing/2014/main" id="{A1D5120A-DC6C-08BF-B96C-98888FCC063D}"/>
              </a:ext>
            </a:extLst>
          </p:cNvPr>
          <p:cNvSpPr/>
          <p:nvPr/>
        </p:nvSpPr>
        <p:spPr>
          <a:xfrm>
            <a:off x="5583318" y="5137488"/>
            <a:ext cx="368051"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9</a:t>
            </a:r>
          </a:p>
        </p:txBody>
      </p:sp>
      <p:sp>
        <p:nvSpPr>
          <p:cNvPr id="21" name="圆角矩形 14">
            <a:extLst>
              <a:ext uri="{FF2B5EF4-FFF2-40B4-BE49-F238E27FC236}">
                <a16:creationId xmlns:a16="http://schemas.microsoft.com/office/drawing/2014/main" id="{58E2817B-F327-A5D5-8881-2556746B486C}"/>
              </a:ext>
            </a:extLst>
          </p:cNvPr>
          <p:cNvSpPr/>
          <p:nvPr/>
        </p:nvSpPr>
        <p:spPr>
          <a:xfrm>
            <a:off x="6104155" y="4072010"/>
            <a:ext cx="305816" cy="292745"/>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altLang="zh-CN"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rPr>
              <a:t>6</a:t>
            </a:r>
          </a:p>
        </p:txBody>
      </p:sp>
    </p:spTree>
    <p:extLst>
      <p:ext uri="{BB962C8B-B14F-4D97-AF65-F5344CB8AC3E}">
        <p14:creationId xmlns:p14="http://schemas.microsoft.com/office/powerpoint/2010/main" val="3151009523"/>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3</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Đối</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tượng</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áp</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dụng</a:t>
            </a:r>
            <a:endParaRPr lang="vi-VN"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5" name="六边形 2"/>
          <p:cNvSpPr>
            <a:spLocks noChangeArrowheads="1"/>
          </p:cNvSpPr>
          <p:nvPr/>
        </p:nvSpPr>
        <p:spPr bwMode="auto">
          <a:xfrm>
            <a:off x="5328798" y="2598723"/>
            <a:ext cx="1546557" cy="1333978"/>
          </a:xfrm>
          <a:prstGeom prst="hexagon">
            <a:avLst>
              <a:gd name="adj" fmla="val 24991"/>
              <a:gd name="vf" fmla="val 115470"/>
            </a:avLst>
          </a:prstGeom>
          <a:solidFill>
            <a:schemeClr val="bg1"/>
          </a:solidFill>
          <a:ln>
            <a:noFill/>
          </a:ln>
        </p:spPr>
        <p:txBody>
          <a:bodyPr anchor="ctr">
            <a:normAutofit/>
          </a:bodyPr>
          <a:lstStyle/>
          <a:p>
            <a:pPr algn="ctr" eaLnBrk="1" hangingPunct="1"/>
            <a:r>
              <a:rPr lang="vi-VN" altLang="vi-VN" sz="5400" b="1" dirty="0">
                <a:solidFill>
                  <a:schemeClr val="tx1">
                    <a:lumMod val="75000"/>
                    <a:lumOff val="25000"/>
                  </a:schemeClr>
                </a:solidFill>
                <a:latin typeface="Noto Sans"/>
                <a:ea typeface="Noto Sans"/>
                <a:sym typeface="Noto Sans CJK Regular" panose="020B0500000000000000" pitchFamily="34" charset="-122"/>
              </a:rPr>
              <a:t>01</a:t>
            </a:r>
            <a:endParaRPr lang="zh-CN" altLang="zh-CN" sz="54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6" name="六边形 3"/>
          <p:cNvSpPr>
            <a:spLocks noChangeArrowheads="1"/>
          </p:cNvSpPr>
          <p:nvPr/>
        </p:nvSpPr>
        <p:spPr bwMode="auto">
          <a:xfrm>
            <a:off x="4025596" y="3271155"/>
            <a:ext cx="1546557" cy="1333978"/>
          </a:xfrm>
          <a:prstGeom prst="hexagon">
            <a:avLst>
              <a:gd name="adj" fmla="val 24991"/>
              <a:gd name="vf" fmla="val 115470"/>
            </a:avLst>
          </a:prstGeom>
          <a:noFill/>
          <a:ln w="76200" cmpd="thickThin">
            <a:solidFill>
              <a:schemeClr val="bg1"/>
            </a:solidFill>
            <a:miter lim="800000"/>
          </a:ln>
        </p:spPr>
        <p:txBody>
          <a:bodyPr anchor="ctr">
            <a:normAutofit/>
          </a:bodyPr>
          <a:lstStyle/>
          <a:p>
            <a:pPr algn="ctr" eaLnBrk="1" hangingPunct="1"/>
            <a:r>
              <a:rPr lang="vi-VN" altLang="vi-VN" sz="5400" b="1">
                <a:solidFill>
                  <a:schemeClr val="bg1"/>
                </a:solidFill>
                <a:latin typeface="Noto Sans"/>
                <a:ea typeface="Noto Sans"/>
                <a:sym typeface="Noto Sans CJK Regular" panose="020B0500000000000000" pitchFamily="34" charset="-122"/>
              </a:rPr>
              <a:t>02</a:t>
            </a:r>
            <a:endParaRPr lang="zh-CN" altLang="zh-CN" sz="5400" b="1">
              <a:solidFill>
                <a:schemeClr val="bg1"/>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7" name="六边形 4"/>
          <p:cNvSpPr>
            <a:spLocks noChangeArrowheads="1"/>
          </p:cNvSpPr>
          <p:nvPr/>
        </p:nvSpPr>
        <p:spPr bwMode="auto">
          <a:xfrm>
            <a:off x="5328798" y="3957736"/>
            <a:ext cx="1546557" cy="1333978"/>
          </a:xfrm>
          <a:prstGeom prst="hexagon">
            <a:avLst>
              <a:gd name="adj" fmla="val 24991"/>
              <a:gd name="vf" fmla="val 115470"/>
            </a:avLst>
          </a:prstGeom>
          <a:solidFill>
            <a:schemeClr val="bg1"/>
          </a:solidFill>
          <a:ln>
            <a:noFill/>
          </a:ln>
        </p:spPr>
        <p:txBody>
          <a:bodyPr anchor="ctr">
            <a:normAutofit/>
          </a:bodyPr>
          <a:lstStyle/>
          <a:p>
            <a:pPr algn="ctr" eaLnBrk="1" hangingPunct="1"/>
            <a:r>
              <a:rPr lang="vi-VN" altLang="vi-VN" sz="5400" b="1">
                <a:solidFill>
                  <a:schemeClr val="tx1">
                    <a:lumMod val="75000"/>
                    <a:lumOff val="25000"/>
                  </a:schemeClr>
                </a:solidFill>
                <a:latin typeface="Noto Sans"/>
                <a:ea typeface="Noto Sans"/>
                <a:sym typeface="Noto Sans CJK Regular" panose="020B0500000000000000" pitchFamily="34" charset="-122"/>
              </a:rPr>
              <a:t>04</a:t>
            </a:r>
            <a:endParaRPr lang="zh-CN" altLang="zh-CN" sz="5400" b="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8" name="六边形 5"/>
          <p:cNvSpPr>
            <a:spLocks noChangeArrowheads="1"/>
          </p:cNvSpPr>
          <p:nvPr/>
        </p:nvSpPr>
        <p:spPr bwMode="auto">
          <a:xfrm>
            <a:off x="6610917" y="3271155"/>
            <a:ext cx="1546557" cy="1333978"/>
          </a:xfrm>
          <a:prstGeom prst="hexagon">
            <a:avLst>
              <a:gd name="adj" fmla="val 24991"/>
              <a:gd name="vf" fmla="val 115470"/>
            </a:avLst>
          </a:prstGeom>
          <a:noFill/>
          <a:ln w="76200" cmpd="thickThin">
            <a:solidFill>
              <a:schemeClr val="bg1"/>
            </a:solidFill>
            <a:miter lim="800000"/>
          </a:ln>
        </p:spPr>
        <p:txBody>
          <a:bodyPr anchor="ctr">
            <a:normAutofit/>
          </a:bodyPr>
          <a:lstStyle/>
          <a:p>
            <a:pPr algn="ctr" eaLnBrk="1" hangingPunct="1"/>
            <a:r>
              <a:rPr lang="vi-VN" altLang="vi-VN" sz="5400" b="1">
                <a:solidFill>
                  <a:schemeClr val="bg1"/>
                </a:solidFill>
                <a:latin typeface="Noto Sans"/>
                <a:ea typeface="Noto Sans"/>
                <a:sym typeface="Noto Sans CJK Regular" panose="020B0500000000000000" pitchFamily="34" charset="-122"/>
              </a:rPr>
              <a:t>03</a:t>
            </a:r>
            <a:endParaRPr lang="zh-CN" altLang="zh-CN" sz="5400" b="1">
              <a:solidFill>
                <a:schemeClr val="bg1"/>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11" name="TextBox 24"/>
          <p:cNvSpPr txBox="1"/>
          <p:nvPr/>
        </p:nvSpPr>
        <p:spPr>
          <a:xfrm>
            <a:off x="2018581" y="2538440"/>
            <a:ext cx="2511177" cy="550729"/>
          </a:xfrm>
          <a:prstGeom prst="rect">
            <a:avLst/>
          </a:prstGeom>
          <a:noFill/>
        </p:spPr>
        <p:txBody>
          <a:bodyPr wrap="none" rtlCol="0">
            <a:normAutofit/>
          </a:bodyPr>
          <a:lstStyle/>
          <a:p>
            <a:pPr algn="r"/>
            <a:r>
              <a:rPr lang="en-US" altLang="vi-VN" sz="2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Tổ</a:t>
            </a:r>
            <a:r>
              <a:rPr lang="en-US"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chức</a:t>
            </a:r>
            <a:r>
              <a:rPr lang="en-US"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tài</a:t>
            </a:r>
            <a:r>
              <a:rPr lang="en-US"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4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chính</a:t>
            </a: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13" name="TextBox 23"/>
          <p:cNvSpPr txBox="1"/>
          <p:nvPr/>
        </p:nvSpPr>
        <p:spPr>
          <a:xfrm>
            <a:off x="7976780" y="2274168"/>
            <a:ext cx="3504977" cy="1634109"/>
          </a:xfrm>
          <a:prstGeom prst="rect">
            <a:avLst/>
          </a:prstGeom>
          <a:noFill/>
        </p:spPr>
        <p:txBody>
          <a:bodyPr wrap="square" rtlCol="0">
            <a:normAutofit fontScale="92500"/>
          </a:bodyPr>
          <a:lstStyle/>
          <a:p>
            <a:pPr algn="r">
              <a:lnSpc>
                <a:spcPct val="120000"/>
              </a:lnSpc>
            </a:pPr>
            <a:r>
              <a:rPr lang="vi-VN" sz="1600" b="1" dirty="0">
                <a:solidFill>
                  <a:schemeClr val="bg1"/>
                </a:solidFill>
                <a:latin typeface="Times New Roman" panose="02020603050405020304" pitchFamily="18" charset="0"/>
                <a:cs typeface="Times New Roman" panose="02020603050405020304" pitchFamily="18" charset="0"/>
              </a:rPr>
              <a:t>Tổ chức, cá nhân Việt Nam, tổ chức nước ngoài, người nước ngoài, tổ chức quốc tế có giao dịch với tổ chức tài chính, tổ chức, cá nhân kinh doanh ngành, nghề phi tài chính có liên quan</a:t>
            </a:r>
            <a:endParaRPr lang="vi-VN" altLang="vi-VN" sz="12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16" name="TextBox 23"/>
          <p:cNvSpPr txBox="1"/>
          <p:nvPr/>
        </p:nvSpPr>
        <p:spPr>
          <a:xfrm>
            <a:off x="1746994" y="4624725"/>
            <a:ext cx="3054350" cy="1105892"/>
          </a:xfrm>
          <a:prstGeom prst="rect">
            <a:avLst/>
          </a:prstGeom>
          <a:noFill/>
        </p:spPr>
        <p:txBody>
          <a:bodyPr wrap="square" rtlCol="0">
            <a:normAutofit lnSpcReduction="10000"/>
          </a:bodyPr>
          <a:lstStyle/>
          <a:p>
            <a:pPr>
              <a:lnSpc>
                <a:spcPct val="120000"/>
              </a:lnSpc>
            </a:pPr>
            <a:r>
              <a:rPr lang="en-US" sz="2000" b="1" dirty="0" err="1">
                <a:solidFill>
                  <a:schemeClr val="bg1"/>
                </a:solidFill>
                <a:latin typeface="Times New Roman" panose="02020603050405020304" pitchFamily="18" charset="0"/>
                <a:cs typeface="Times New Roman" panose="02020603050405020304" pitchFamily="18" charset="0"/>
              </a:rPr>
              <a:t>Tổ</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chức</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cá</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nhân</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kinh</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doanh</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ngành</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nghề</a:t>
            </a:r>
            <a:r>
              <a:rPr lang="en-US" sz="2000" b="1" dirty="0">
                <a:solidFill>
                  <a:schemeClr val="bg1"/>
                </a:solidFill>
                <a:latin typeface="Times New Roman" panose="02020603050405020304" pitchFamily="18" charset="0"/>
                <a:cs typeface="Times New Roman" panose="02020603050405020304" pitchFamily="18" charset="0"/>
              </a:rPr>
              <a:t> phi </a:t>
            </a:r>
            <a:r>
              <a:rPr lang="en-US" sz="2000" b="1" dirty="0" err="1">
                <a:solidFill>
                  <a:schemeClr val="bg1"/>
                </a:solidFill>
                <a:latin typeface="Times New Roman" panose="02020603050405020304" pitchFamily="18" charset="0"/>
                <a:cs typeface="Times New Roman" panose="02020603050405020304" pitchFamily="18" charset="0"/>
              </a:rPr>
              <a:t>tài</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chính</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có</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liên</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quan</a:t>
            </a:r>
            <a:endPar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19" name="TextBox 23"/>
          <p:cNvSpPr txBox="1"/>
          <p:nvPr/>
        </p:nvSpPr>
        <p:spPr>
          <a:xfrm>
            <a:off x="8082916" y="4594859"/>
            <a:ext cx="3054350" cy="1105892"/>
          </a:xfrm>
          <a:prstGeom prst="rect">
            <a:avLst/>
          </a:prstGeom>
          <a:noFill/>
        </p:spPr>
        <p:txBody>
          <a:bodyPr wrap="square" rtlCol="0">
            <a:normAutofit fontScale="92500" lnSpcReduction="20000"/>
          </a:bodyPr>
          <a:lstStyle/>
          <a:p>
            <a:pPr>
              <a:lnSpc>
                <a:spcPct val="120000"/>
              </a:lnSpc>
            </a:pPr>
            <a:r>
              <a:rPr lang="en-US" sz="2400" b="1" dirty="0" err="1">
                <a:solidFill>
                  <a:schemeClr val="bg1"/>
                </a:solidFill>
                <a:latin typeface="Times New Roman" panose="02020603050405020304" pitchFamily="18" charset="0"/>
                <a:cs typeface="Times New Roman" panose="02020603050405020304" pitchFamily="18" charset="0"/>
              </a:rPr>
              <a:t>Tổ</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chức</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cá</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nhân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khác</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có</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liên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quan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đến</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phòng</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chống</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rửa</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tiền</a:t>
            </a:r>
            <a:endParaRPr lang="vi-VN" altLang="vi-VN"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85C8760F-272A-6068-CD7B-5ED2A7C0812F}"/>
                  </a:ext>
                </a:extLst>
              </p14:cNvPr>
              <p14:cNvContentPartPr/>
              <p14:nvPr/>
            </p14:nvContentPartPr>
            <p14:xfrm>
              <a:off x="1362960" y="4673880"/>
              <a:ext cx="360" cy="360"/>
            </p14:xfrm>
          </p:contentPart>
        </mc:Choice>
        <mc:Fallback xmlns="">
          <p:pic>
            <p:nvPicPr>
              <p:cNvPr id="4" name="Ink 3">
                <a:extLst>
                  <a:ext uri="{FF2B5EF4-FFF2-40B4-BE49-F238E27FC236}">
                    <a16:creationId xmlns:a16="http://schemas.microsoft.com/office/drawing/2014/main" id="{85C8760F-272A-6068-CD7B-5ED2A7C0812F}"/>
                  </a:ext>
                </a:extLst>
              </p:cNvPr>
              <p:cNvPicPr/>
              <p:nvPr/>
            </p:nvPicPr>
            <p:blipFill>
              <a:blip r:embed="rId3"/>
              <a:stretch>
                <a:fillRect/>
              </a:stretch>
            </p:blipFill>
            <p:spPr>
              <a:xfrm>
                <a:off x="1347120" y="461052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1426597E-BF5D-7BE9-DD5C-99059233A97F}"/>
                  </a:ext>
                </a:extLst>
              </p14:cNvPr>
              <p14:cNvContentPartPr/>
              <p14:nvPr/>
            </p14:nvContentPartPr>
            <p14:xfrm>
              <a:off x="2226600" y="5270760"/>
              <a:ext cx="360" cy="360"/>
            </p14:xfrm>
          </p:contentPart>
        </mc:Choice>
        <mc:Fallback xmlns="">
          <p:pic>
            <p:nvPicPr>
              <p:cNvPr id="9" name="Ink 8">
                <a:extLst>
                  <a:ext uri="{FF2B5EF4-FFF2-40B4-BE49-F238E27FC236}">
                    <a16:creationId xmlns:a16="http://schemas.microsoft.com/office/drawing/2014/main" id="{1426597E-BF5D-7BE9-DD5C-99059233A97F}"/>
                  </a:ext>
                </a:extLst>
              </p:cNvPr>
              <p:cNvPicPr/>
              <p:nvPr/>
            </p:nvPicPr>
            <p:blipFill>
              <a:blip r:embed="rId5"/>
              <a:stretch>
                <a:fillRect/>
              </a:stretch>
            </p:blipFill>
            <p:spPr>
              <a:xfrm>
                <a:off x="2217240" y="5261400"/>
                <a:ext cx="19080" cy="19080"/>
              </a:xfrm>
              <a:prstGeom prst="rect">
                <a:avLst/>
              </a:prstGeom>
            </p:spPr>
          </p:pic>
        </mc:Fallback>
      </mc:AlternateContent>
    </p:spTree>
    <p:extLst>
      <p:ext uri="{BB962C8B-B14F-4D97-AF65-F5344CB8AC3E}">
        <p14:creationId xmlns:p14="http://schemas.microsoft.com/office/powerpoint/2010/main" val="3962907180"/>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8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8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5" name="Oval 14"/>
          <p:cNvSpPr>
            <a:spLocks noChangeAspect="1"/>
          </p:cNvSpPr>
          <p:nvPr/>
        </p:nvSpPr>
        <p:spPr>
          <a:xfrm>
            <a:off x="1320954" y="3599976"/>
            <a:ext cx="1272304" cy="127230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ct val="0"/>
              </a:spcBef>
              <a:spcAft>
                <a:spcPct val="0"/>
              </a:spcAft>
              <a:defRPr/>
            </a:pPr>
            <a:r>
              <a:rPr lang="vi-VN" altLang="vi-VN" sz="4800" b="1" dirty="0">
                <a:solidFill>
                  <a:schemeClr val="tx1">
                    <a:lumMod val="75000"/>
                    <a:lumOff val="25000"/>
                  </a:schemeClr>
                </a:solidFill>
                <a:latin typeface="Noto Sans"/>
                <a:ea typeface="Noto Sans"/>
                <a:sym typeface="Noto Sans CJK Regular" panose="020B0500000000000000" pitchFamily="34" charset="-122"/>
              </a:rPr>
              <a:t>0</a:t>
            </a:r>
            <a:r>
              <a:rPr lang="en-US" altLang="vi-VN" sz="4800" b="1" dirty="0">
                <a:solidFill>
                  <a:schemeClr val="tx1">
                    <a:lumMod val="75000"/>
                    <a:lumOff val="25000"/>
                  </a:schemeClr>
                </a:solidFill>
                <a:latin typeface="Noto Sans"/>
                <a:ea typeface="Noto Sans"/>
                <a:sym typeface="Noto Sans CJK Regular" panose="020B0500000000000000" pitchFamily="34" charset="-122"/>
              </a:rPr>
              <a:t>9</a:t>
            </a:r>
            <a:endParaRPr lang="en-US" sz="48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nvGrpSpPr>
          <p:cNvPr id="6" name="组合 5"/>
          <p:cNvGrpSpPr/>
          <p:nvPr/>
        </p:nvGrpSpPr>
        <p:grpSpPr>
          <a:xfrm>
            <a:off x="327536" y="2741589"/>
            <a:ext cx="3770343" cy="2448656"/>
            <a:chOff x="491162" y="2545703"/>
            <a:chExt cx="2527515" cy="1907443"/>
          </a:xfrm>
        </p:grpSpPr>
        <p:sp>
          <p:nvSpPr>
            <p:cNvPr id="7" name="文本框 6"/>
            <p:cNvSpPr txBox="1"/>
            <p:nvPr/>
          </p:nvSpPr>
          <p:spPr>
            <a:xfrm>
              <a:off x="491162" y="2545703"/>
              <a:ext cx="2053439" cy="743234"/>
            </a:xfrm>
            <a:prstGeom prst="rect">
              <a:avLst/>
            </a:prstGeom>
            <a:noFill/>
          </p:spPr>
          <p:txBody>
            <a:bodyPr>
              <a:normAutofit/>
            </a:bodyPr>
            <a:lstStyle/>
            <a:p>
              <a:pPr eaLnBrk="1" fontAlgn="auto" hangingPunct="1">
                <a:spcBef>
                  <a:spcPct val="0"/>
                </a:spcBef>
                <a:spcAft>
                  <a:spcPct val="0"/>
                </a:spcAft>
                <a:defRPr/>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sz="16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6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09/2023/TT-NHNN</a:t>
              </a:r>
              <a:endPar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8" name="文本框 7"/>
            <p:cNvSpPr txBox="1"/>
            <p:nvPr/>
          </p:nvSpPr>
          <p:spPr>
            <a:xfrm>
              <a:off x="1951896" y="3709912"/>
              <a:ext cx="1066781" cy="743234"/>
            </a:xfrm>
            <a:prstGeom prst="rect">
              <a:avLst/>
            </a:prstGeom>
            <a:noFill/>
          </p:spPr>
          <p:txBody>
            <a:bodyPr wrap="square">
              <a:normAutofit/>
            </a:bodyPr>
            <a:lstStyle/>
            <a:p>
              <a:pPr>
                <a:lnSpc>
                  <a:spcPct val="120000"/>
                </a:lnSpc>
                <a:defRPr/>
              </a:pP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12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Điều</a:t>
              </a:r>
              <a:endPar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nSpc>
                  <a:spcPct val="120000"/>
                </a:lnSpc>
                <a:defRPr/>
              </a:pPr>
              <a:r>
                <a:rPr lang="en-US" altLang="zh-C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02 </a:t>
              </a:r>
              <a:r>
                <a:rPr lang="en-US" altLang="zh-C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Phụ</a:t>
              </a:r>
              <a:r>
                <a:rPr lang="en-US" altLang="zh-C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zh-C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lục</a:t>
              </a:r>
              <a:endParaRPr lang="zh-CN" altLang="en-US" sz="2000" b="1" dirty="0">
                <a:solidFill>
                  <a:schemeClr val="bg1"/>
                </a:solidFill>
                <a:latin typeface="Times New Roman" panose="02020603050405020304" pitchFamily="18" charset="0"/>
                <a:ea typeface="Noto Sans CJK Regular" panose="020B0500000000000000" pitchFamily="34" charset="-122"/>
                <a:cs typeface="Times New Roman" panose="02020603050405020304" pitchFamily="18" charset="0"/>
                <a:sym typeface="Noto Sans CJK Regular" panose="020B0500000000000000" pitchFamily="34" charset="-122"/>
              </a:endParaRPr>
            </a:p>
          </p:txBody>
        </p:sp>
      </p:grpSp>
      <p:sp>
        <p:nvSpPr>
          <p:cNvPr id="9" name="任意多边形 8"/>
          <p:cNvSpPr/>
          <p:nvPr/>
        </p:nvSpPr>
        <p:spPr>
          <a:xfrm flipV="1">
            <a:off x="2311763" y="2362199"/>
            <a:ext cx="4555762" cy="191330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8">
                <a:moveTo>
                  <a:pt x="0" y="0"/>
                </a:moveTo>
                <a:cubicBezTo>
                  <a:pt x="273050" y="378691"/>
                  <a:pt x="546100" y="757382"/>
                  <a:pt x="955964" y="858982"/>
                </a:cubicBezTo>
                <a:cubicBezTo>
                  <a:pt x="1365828" y="960582"/>
                  <a:pt x="1912505" y="785091"/>
                  <a:pt x="2459182" y="609600"/>
                </a:cubicBezTo>
              </a:path>
            </a:pathLst>
          </a:custGeom>
          <a:noFill/>
          <a:ln w="19050">
            <a:solidFill>
              <a:schemeClr val="bg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350">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nvGrpSpPr>
          <p:cNvPr id="14" name="组合 13"/>
          <p:cNvGrpSpPr/>
          <p:nvPr/>
        </p:nvGrpSpPr>
        <p:grpSpPr>
          <a:xfrm>
            <a:off x="7329550" y="2091375"/>
            <a:ext cx="4659728" cy="3487224"/>
            <a:chOff x="6811149" y="1850632"/>
            <a:chExt cx="3440969" cy="2717589"/>
          </a:xfrm>
        </p:grpSpPr>
        <p:sp>
          <p:nvSpPr>
            <p:cNvPr id="15" name="文本框 14"/>
            <p:cNvSpPr txBox="1"/>
            <p:nvPr/>
          </p:nvSpPr>
          <p:spPr>
            <a:xfrm>
              <a:off x="6811149" y="1850632"/>
              <a:ext cx="3098308" cy="629052"/>
            </a:xfrm>
            <a:prstGeom prst="rect">
              <a:avLst/>
            </a:prstGeom>
            <a:noFill/>
          </p:spPr>
          <p:txBody>
            <a:bodyPr>
              <a:normAutofit/>
            </a:bodyPr>
            <a:lstStyle/>
            <a:p>
              <a:pPr eaLnBrk="1" fontAlgn="auto" hangingPunct="1">
                <a:spcBef>
                  <a:spcPct val="0"/>
                </a:spcBef>
                <a:spcAft>
                  <a:spcPct val="0"/>
                </a:spcAft>
                <a:defRPr/>
              </a:pPr>
              <a:r>
                <a:rPr lang="en-US" altLang="vi-VN"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Thông </a:t>
              </a:r>
              <a:r>
                <a:rPr lang="en-US" altLang="vi-VN"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r>
                <a:rPr lang="en-US" altLang="vi-VN"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số</a:t>
              </a:r>
              <a:r>
                <a:rPr lang="en-US" altLang="vi-VN"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27/2025/TT-NHNN</a:t>
              </a:r>
              <a:endParaRPr lang="vi-VN" altLang="vi-VN"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16" name="文本框 15"/>
            <p:cNvSpPr txBox="1"/>
            <p:nvPr/>
          </p:nvSpPr>
          <p:spPr>
            <a:xfrm>
              <a:off x="7375746" y="2061685"/>
              <a:ext cx="2876372" cy="2506536"/>
            </a:xfrm>
            <a:prstGeom prst="rect">
              <a:avLst/>
            </a:prstGeom>
            <a:noFill/>
          </p:spPr>
          <p:txBody>
            <a:bodyPr wrap="square">
              <a:normAutofit fontScale="92500" lnSpcReduction="10000"/>
            </a:bodyPr>
            <a:lstStyle/>
            <a:p>
              <a:pPr>
                <a:lnSpc>
                  <a:spcPct val="120000"/>
                </a:lnSpc>
                <a:defRPr/>
              </a:pP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- 13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Điều</a:t>
              </a: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(+1)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và</a:t>
              </a: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sửa</a:t>
              </a: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đổi</a:t>
              </a: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cả</a:t>
              </a: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12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điều</a:t>
              </a:r>
              <a:endPar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defRPr/>
              </a:pPr>
              <a:r>
                <a:rPr lang="en-US"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r>
                <a:rPr lang="en-GB" sz="1400" i="1" dirty="0" err="1">
                  <a:solidFill>
                    <a:schemeClr val="bg1"/>
                  </a:solidFill>
                  <a:latin typeface="Times New Roman" panose="02020603050405020304" pitchFamily="18" charset="0"/>
                  <a:cs typeface="Times New Roman" panose="02020603050405020304" pitchFamily="18" charset="0"/>
                </a:rPr>
                <a:t>Điều</a:t>
              </a:r>
              <a:r>
                <a:rPr lang="en-GB" sz="1400" i="1" dirty="0">
                  <a:solidFill>
                    <a:schemeClr val="bg1"/>
                  </a:solidFill>
                  <a:latin typeface="Times New Roman" panose="02020603050405020304" pitchFamily="18" charset="0"/>
                  <a:cs typeface="Times New Roman" panose="02020603050405020304" pitchFamily="18" charset="0"/>
                </a:rPr>
                <a:t> 11. </a:t>
              </a:r>
              <a:r>
                <a:rPr lang="en-GB" sz="1400" i="1" dirty="0" err="1">
                  <a:solidFill>
                    <a:schemeClr val="bg1"/>
                  </a:solidFill>
                  <a:latin typeface="Times New Roman" panose="02020603050405020304" pitchFamily="18" charset="0"/>
                  <a:cs typeface="Times New Roman" panose="02020603050405020304" pitchFamily="18" charset="0"/>
                </a:rPr>
                <a:t>Mức</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giá</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trị</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của</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ngoại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tệ</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tiền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mặt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đồng</a:t>
              </a:r>
              <a:r>
                <a:rPr lang="en-GB" sz="1400" i="1" dirty="0">
                  <a:solidFill>
                    <a:schemeClr val="bg1"/>
                  </a:solidFill>
                  <a:latin typeface="Times New Roman" panose="02020603050405020304" pitchFamily="18" charset="0"/>
                  <a:cs typeface="Times New Roman" panose="02020603050405020304" pitchFamily="18" charset="0"/>
                </a:rPr>
                <a:t> Việt Nam </a:t>
              </a:r>
              <a:r>
                <a:rPr lang="en-GB" sz="1400" i="1" dirty="0" err="1">
                  <a:solidFill>
                    <a:schemeClr val="bg1"/>
                  </a:solidFill>
                  <a:latin typeface="Times New Roman" panose="02020603050405020304" pitchFamily="18" charset="0"/>
                  <a:cs typeface="Times New Roman" panose="02020603050405020304" pitchFamily="18" charset="0"/>
                </a:rPr>
                <a:t>tiền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mặt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kim</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khí</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quý</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đá</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quý</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công</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cụ</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chuyển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nhượng</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phải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khai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báo</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hải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quan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cửa</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khẩu</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cá</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nhân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xuất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cảnh</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nhập</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cảnh</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và</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giấy</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tờ</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xuất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trình</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cho</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hải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quan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cửa</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khẩu</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cá</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nhân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xuất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cảnh</a:t>
              </a:r>
              <a:r>
                <a:rPr lang="en-GB" sz="1400" i="1" dirty="0">
                  <a:solidFill>
                    <a:schemeClr val="bg1"/>
                  </a:solidFill>
                  <a:latin typeface="Times New Roman" panose="02020603050405020304" pitchFamily="18" charset="0"/>
                  <a:cs typeface="Times New Roman" panose="02020603050405020304" pitchFamily="18" charset="0"/>
                </a:rPr>
                <a:t> mang </a:t>
              </a:r>
              <a:r>
                <a:rPr lang="en-GB" sz="1400" i="1" dirty="0" err="1">
                  <a:solidFill>
                    <a:schemeClr val="bg1"/>
                  </a:solidFill>
                  <a:latin typeface="Times New Roman" panose="02020603050405020304" pitchFamily="18" charset="0"/>
                  <a:cs typeface="Times New Roman" panose="02020603050405020304" pitchFamily="18" charset="0"/>
                </a:rPr>
                <a:t>theo</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ngoại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tệ</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tiền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mặt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đồng</a:t>
              </a:r>
              <a:r>
                <a:rPr lang="en-GB" sz="1400" i="1" dirty="0">
                  <a:solidFill>
                    <a:schemeClr val="bg1"/>
                  </a:solidFill>
                  <a:latin typeface="Times New Roman" panose="02020603050405020304" pitchFamily="18" charset="0"/>
                  <a:cs typeface="Times New Roman" panose="02020603050405020304" pitchFamily="18" charset="0"/>
                </a:rPr>
                <a:t> Việt Nam </a:t>
              </a:r>
              <a:r>
                <a:rPr lang="en-GB" sz="1400" i="1" dirty="0" err="1">
                  <a:solidFill>
                    <a:schemeClr val="bg1"/>
                  </a:solidFill>
                  <a:latin typeface="Times New Roman" panose="02020603050405020304" pitchFamily="18" charset="0"/>
                  <a:cs typeface="Times New Roman" panose="02020603050405020304" pitchFamily="18" charset="0"/>
                </a:rPr>
                <a:t>tiền</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mặt</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kim</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khí</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quý</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đá</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quý</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phải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khai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báo</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hải</a:t>
              </a:r>
              <a:r>
                <a:rPr lang="en-GB" sz="1400" i="1" dirty="0">
                  <a:solidFill>
                    <a:schemeClr val="bg1"/>
                  </a:solidFill>
                  <a:latin typeface="Times New Roman" panose="02020603050405020304" pitchFamily="18" charset="0"/>
                  <a:cs typeface="Times New Roman" panose="02020603050405020304" pitchFamily="18" charset="0"/>
                </a:rPr>
                <a:t> </a:t>
              </a:r>
              <a:r>
                <a:rPr lang="en-GB" sz="1400" i="1" dirty="0" err="1">
                  <a:solidFill>
                    <a:schemeClr val="bg1"/>
                  </a:solidFill>
                  <a:latin typeface="Times New Roman" panose="02020603050405020304" pitchFamily="18" charset="0"/>
                  <a:cs typeface="Times New Roman" panose="02020603050405020304" pitchFamily="18" charset="0"/>
                </a:rPr>
                <a:t>quan</a:t>
              </a:r>
              <a:r>
                <a:rPr lang="en-GB" sz="1400" i="1" dirty="0">
                  <a:solidFill>
                    <a:schemeClr val="bg1"/>
                  </a:solidFill>
                  <a:latin typeface="Times New Roman" panose="02020603050405020304" pitchFamily="18" charset="0"/>
                  <a:cs typeface="Times New Roman" panose="02020603050405020304" pitchFamily="18" charset="0"/>
                </a:rPr>
                <a:t>)</a:t>
              </a:r>
              <a:endParaRPr lang="en-US" altLang="vi-VN"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nSpc>
                  <a:spcPct val="120000"/>
                </a:lnSpc>
                <a:defRPr/>
              </a:pP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- 03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Phụ</a:t>
              </a:r>
              <a:r>
                <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20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lục</a:t>
              </a:r>
              <a:endParaRPr lang="en-US"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nSpc>
                  <a:spcPct val="120000"/>
                </a:lnSpc>
                <a:defRPr/>
              </a:pP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Bổ</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sung 01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Phụ</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lục</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Mẫu</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kết</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quả</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đánh</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giá</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rủi</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ro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về</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rửa</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tiền</a:t>
              </a: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nSpc>
                  <a:spcPct val="120000"/>
                </a:lnSpc>
                <a:defRPr/>
              </a:pP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Sửa</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đổi</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02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Phụ</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lục</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về</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Mẫu</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giao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dịch</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có</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giá</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trị</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lớn</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phải</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Mẫu</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cáo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giao</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dịch</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đáng</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ngờ</a:t>
              </a: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nSpc>
                  <a:spcPct val="120000"/>
                </a:lnSpc>
                <a:defRPr/>
              </a:pPr>
              <a:endParaRPr lang="vi-VN" altLang="vi-VN" sz="20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sp>
        <p:nvSpPr>
          <p:cNvPr id="17" name="Oval 14"/>
          <p:cNvSpPr>
            <a:spLocks noChangeAspect="1"/>
          </p:cNvSpPr>
          <p:nvPr/>
        </p:nvSpPr>
        <p:spPr>
          <a:xfrm>
            <a:off x="6821818" y="2682699"/>
            <a:ext cx="1272304" cy="127230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ct val="0"/>
              </a:spcBef>
              <a:spcAft>
                <a:spcPct val="0"/>
              </a:spcAft>
              <a:defRPr/>
            </a:pPr>
            <a:r>
              <a:rPr lang="en-US" altLang="vi-VN" sz="4800" b="1" dirty="0">
                <a:solidFill>
                  <a:schemeClr val="tx1">
                    <a:lumMod val="75000"/>
                    <a:lumOff val="25000"/>
                  </a:schemeClr>
                </a:solidFill>
                <a:latin typeface="Noto Sans"/>
                <a:ea typeface="Noto Sans"/>
                <a:sym typeface="Noto Sans CJK Regular" panose="020B0500000000000000" pitchFamily="34" charset="-122"/>
              </a:rPr>
              <a:t>27</a:t>
            </a:r>
            <a:endParaRPr lang="en-US" sz="48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Tree>
    <p:extLst>
      <p:ext uri="{BB962C8B-B14F-4D97-AF65-F5344CB8AC3E}">
        <p14:creationId xmlns:p14="http://schemas.microsoft.com/office/powerpoint/2010/main" val="1079906564"/>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D2454-86CB-D74A-3B0D-B1373A43E346}"/>
            </a:ext>
          </a:extLst>
        </p:cNvPr>
        <p:cNvGrpSpPr/>
        <p:nvPr/>
      </p:nvGrpSpPr>
      <p:grpSpPr>
        <a:xfrm>
          <a:off x="0" y="0"/>
          <a:ext cx="0" cy="0"/>
          <a:chOff x="0" y="0"/>
          <a:chExt cx="0" cy="0"/>
        </a:xfrm>
      </p:grpSpPr>
      <p:sp>
        <p:nvSpPr>
          <p:cNvPr id="2" name="圆角矩形 1">
            <a:extLst>
              <a:ext uri="{FF2B5EF4-FFF2-40B4-BE49-F238E27FC236}">
                <a16:creationId xmlns:a16="http://schemas.microsoft.com/office/drawing/2014/main" id="{D4D2634F-FFE1-2F88-F155-C959C602103D}"/>
              </a:ext>
            </a:extLst>
          </p:cNvPr>
          <p:cNvSpPr/>
          <p:nvPr/>
        </p:nvSpPr>
        <p:spPr>
          <a:xfrm>
            <a:off x="526824" y="83733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a:extLst>
              <a:ext uri="{FF2B5EF4-FFF2-40B4-BE49-F238E27FC236}">
                <a16:creationId xmlns:a16="http://schemas.microsoft.com/office/drawing/2014/main" id="{F18EF39A-2EC8-DD7D-1B40-71A7599DD295}"/>
              </a:ext>
            </a:extLst>
          </p:cNvPr>
          <p:cNvSpPr/>
          <p:nvPr/>
        </p:nvSpPr>
        <p:spPr>
          <a:xfrm>
            <a:off x="1419872" y="83733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4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4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4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4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4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4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7" name="文本框 6">
            <a:extLst>
              <a:ext uri="{FF2B5EF4-FFF2-40B4-BE49-F238E27FC236}">
                <a16:creationId xmlns:a16="http://schemas.microsoft.com/office/drawing/2014/main" id="{1D634B1C-A4D6-9C2E-E7BA-C8402E4F2719}"/>
              </a:ext>
            </a:extLst>
          </p:cNvPr>
          <p:cNvSpPr txBox="1"/>
          <p:nvPr/>
        </p:nvSpPr>
        <p:spPr>
          <a:xfrm>
            <a:off x="1224742" y="1667756"/>
            <a:ext cx="9662334" cy="2628902"/>
          </a:xfrm>
          <a:prstGeom prst="rect">
            <a:avLst/>
          </a:prstGeom>
          <a:noFill/>
        </p:spPr>
        <p:txBody>
          <a:bodyPr>
            <a:normAutofit fontScale="92500"/>
          </a:bodyPr>
          <a:lstStyle/>
          <a:p>
            <a:pPr>
              <a:spcBef>
                <a:spcPct val="0"/>
              </a:spcBef>
              <a:spcAft>
                <a:spcPct val="0"/>
              </a:spcAft>
              <a:defRPr/>
            </a:pPr>
            <a:r>
              <a:rPr lang="en-US" sz="2800" b="1" dirty="0">
                <a:solidFill>
                  <a:schemeClr val="bg1"/>
                </a:solidFill>
                <a:latin typeface="Times New Roman" panose="02020603050405020304" pitchFamily="18" charset="0"/>
                <a:cs typeface="Times New Roman" panose="02020603050405020304" pitchFamily="18" charset="0"/>
              </a:rPr>
              <a:t>1. Phạm vi </a:t>
            </a:r>
            <a:r>
              <a:rPr lang="en-US" sz="2800" b="1" dirty="0" err="1">
                <a:solidFill>
                  <a:schemeClr val="bg1"/>
                </a:solidFill>
                <a:latin typeface="Times New Roman" panose="02020603050405020304" pitchFamily="18" charset="0"/>
                <a:cs typeface="Times New Roman" panose="02020603050405020304" pitchFamily="18" charset="0"/>
              </a:rPr>
              <a:t>điều</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chỉnh</a:t>
            </a:r>
            <a:endParaRPr lang="en-US" sz="2800" b="1" dirty="0">
              <a:solidFill>
                <a:schemeClr val="bg1"/>
              </a:solidFill>
              <a:latin typeface="Times New Roman" panose="02020603050405020304" pitchFamily="18" charset="0"/>
              <a:cs typeface="Times New Roman" panose="02020603050405020304" pitchFamily="18" charset="0"/>
            </a:endParaRPr>
          </a:p>
          <a:p>
            <a:endParaRPr lang="en-US" b="1" dirty="0">
              <a:solidFill>
                <a:schemeClr val="bg1"/>
              </a:solidFill>
            </a:endParaRPr>
          </a:p>
          <a:p>
            <a:pPr algn="just"/>
            <a:r>
              <a:rPr lang="en-US" b="1" dirty="0">
                <a:solidFill>
                  <a:schemeClr val="bg1"/>
                </a:solidFill>
                <a:latin typeface="Times New Roman" panose="02020603050405020304" pitchFamily="18" charset="0"/>
                <a:cs typeface="Times New Roman" panose="02020603050405020304" pitchFamily="18" charset="0"/>
              </a:rPr>
              <a:t>“</a:t>
            </a:r>
            <a:r>
              <a:rPr lang="vi-VN" b="1" dirty="0">
                <a:solidFill>
                  <a:schemeClr val="bg1"/>
                </a:solidFill>
                <a:latin typeface="Times New Roman" panose="02020603050405020304" pitchFamily="18" charset="0"/>
                <a:cs typeface="Times New Roman" panose="02020603050405020304" pitchFamily="18" charset="0"/>
              </a:rPr>
              <a:t>Điều 1. Phạm vi điều chỉnh</a:t>
            </a:r>
            <a:endParaRPr lang="vi-VN" dirty="0">
              <a:solidFill>
                <a:schemeClr val="bg1"/>
              </a:solidFill>
              <a:latin typeface="Times New Roman" panose="02020603050405020304" pitchFamily="18" charset="0"/>
              <a:cs typeface="Times New Roman" panose="02020603050405020304" pitchFamily="18" charset="0"/>
            </a:endParaRPr>
          </a:p>
          <a:p>
            <a:pPr algn="just"/>
            <a:r>
              <a:rPr lang="vi-VN" dirty="0">
                <a:solidFill>
                  <a:schemeClr val="bg1"/>
                </a:solidFill>
                <a:latin typeface="Times New Roman" panose="02020603050405020304" pitchFamily="18" charset="0"/>
                <a:cs typeface="Times New Roman" panose="02020603050405020304" pitchFamily="18" charset="0"/>
              </a:rPr>
              <a:t>Thông tư này quy định về tiêu chí, phương pháp đánh giá rủi ro về rửa tiền của đối tượng báo cáo; quy trình quản lý rủi ro về rửa tiền và phân loại khách hàng theo mức độ rủi ro về rửa tiền; quy định nội bộ về phòng, chống rửa tiền; chế độ báo cáo giao dịch có giá trị lớn phải báo cáo; chế độ báo cáo giao dịch đáng ngờ; giao dịch chuyển tiền điện tử; chế độ báo cáo giao dịch chuyển tiền điện tử; hình thức và thời hạn báo cáo dữ liệu điện tử; </a:t>
            </a:r>
            <a:r>
              <a:rPr lang="vi-VN" i="1" u="sng" dirty="0">
                <a:solidFill>
                  <a:schemeClr val="bg1"/>
                </a:solidFill>
                <a:latin typeface="Times New Roman" panose="02020603050405020304" pitchFamily="18" charset="0"/>
                <a:cs typeface="Times New Roman" panose="02020603050405020304" pitchFamily="18" charset="0"/>
              </a:rPr>
              <a:t>mức giá trị và giấy tờ xuất trình cho hải quan cửa khẩu khi mang theo ngoại tệ tiền mặt, đồng Việt Nam tiền mặt, công cụ chuyển nhượng, kim khí quý, đá quý vượt mức quy định</a:t>
            </a:r>
            <a:r>
              <a:rPr lang="en-US" dirty="0">
                <a:solidFill>
                  <a:schemeClr val="bg1"/>
                </a:solidFill>
                <a:latin typeface="Times New Roman" panose="02020603050405020304" pitchFamily="18" charset="0"/>
                <a:cs typeface="Times New Roman" panose="02020603050405020304" pitchFamily="18" charset="0"/>
              </a:rPr>
              <a:t>”</a:t>
            </a:r>
            <a:r>
              <a:rPr lang="vi-VN" dirty="0">
                <a:solidFill>
                  <a:schemeClr val="bg1"/>
                </a:solidFill>
                <a:latin typeface="Times New Roman" panose="02020603050405020304" pitchFamily="18" charset="0"/>
                <a:cs typeface="Times New Roman" panose="02020603050405020304" pitchFamily="18" charset="0"/>
              </a:rPr>
              <a:t>.</a:t>
            </a: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4" name="Arrow: Right 3">
            <a:extLst>
              <a:ext uri="{FF2B5EF4-FFF2-40B4-BE49-F238E27FC236}">
                <a16:creationId xmlns:a16="http://schemas.microsoft.com/office/drawing/2014/main" id="{9A145698-8AEC-12F2-CDE4-A11E2A62B400}"/>
              </a:ext>
            </a:extLst>
          </p:cNvPr>
          <p:cNvSpPr/>
          <p:nvPr/>
        </p:nvSpPr>
        <p:spPr>
          <a:xfrm>
            <a:off x="2505075" y="4678096"/>
            <a:ext cx="657225" cy="31344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B85E8AD-F82B-8823-E401-633425C062C8}"/>
              </a:ext>
            </a:extLst>
          </p:cNvPr>
          <p:cNvSpPr/>
          <p:nvPr/>
        </p:nvSpPr>
        <p:spPr>
          <a:xfrm>
            <a:off x="3576604" y="4563356"/>
            <a:ext cx="3362325" cy="5429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latin typeface="Times New Roman" panose="02020603050405020304" pitchFamily="18" charset="0"/>
                <a:cs typeface="Times New Roman" panose="02020603050405020304" pitchFamily="18" charset="0"/>
              </a:rPr>
              <a:t>Khoản</a:t>
            </a:r>
            <a:r>
              <a:rPr lang="en-US" dirty="0">
                <a:latin typeface="Times New Roman" panose="02020603050405020304" pitchFamily="18" charset="0"/>
                <a:cs typeface="Times New Roman" panose="02020603050405020304" pitchFamily="18" charset="0"/>
              </a:rPr>
              <a:t> 3 </a:t>
            </a:r>
            <a:r>
              <a:rPr lang="en-US" dirty="0" err="1">
                <a:latin typeface="Times New Roman" panose="02020603050405020304" pitchFamily="18" charset="0"/>
                <a:cs typeface="Times New Roman" panose="02020603050405020304" pitchFamily="18" charset="0"/>
              </a:rPr>
              <a:t>Điều</a:t>
            </a:r>
            <a:r>
              <a:rPr lang="en-US" dirty="0">
                <a:latin typeface="Times New Roman" panose="02020603050405020304" pitchFamily="18" charset="0"/>
                <a:cs typeface="Times New Roman" panose="02020603050405020304" pitchFamily="18" charset="0"/>
              </a:rPr>
              <a:t> 55 </a:t>
            </a:r>
            <a:r>
              <a:rPr lang="en-US" dirty="0" err="1">
                <a:latin typeface="Times New Roman" panose="02020603050405020304" pitchFamily="18" charset="0"/>
                <a:cs typeface="Times New Roman" panose="02020603050405020304" pitchFamily="18" charset="0"/>
              </a:rPr>
              <a:t>Luật</a:t>
            </a:r>
            <a:r>
              <a:rPr lang="en-US" dirty="0">
                <a:latin typeface="Times New Roman" panose="02020603050405020304" pitchFamily="18" charset="0"/>
                <a:cs typeface="Times New Roman" panose="02020603050405020304" pitchFamily="18" charset="0"/>
              </a:rPr>
              <a:t> Hải </a:t>
            </a:r>
            <a:r>
              <a:rPr lang="en-US" dirty="0" err="1">
                <a:latin typeface="Times New Roman" panose="02020603050405020304" pitchFamily="18" charset="0"/>
                <a:cs typeface="Times New Roman" panose="02020603050405020304" pitchFamily="18" charset="0"/>
              </a:rPr>
              <a:t>quan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0619226"/>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8862" y="561105"/>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p:cNvSpPr/>
          <p:nvPr/>
        </p:nvSpPr>
        <p:spPr>
          <a:xfrm>
            <a:off x="1445326" y="662160"/>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9" name="文本框 8"/>
          <p:cNvSpPr txBox="1"/>
          <p:nvPr/>
        </p:nvSpPr>
        <p:spPr>
          <a:xfrm>
            <a:off x="1307303" y="3150099"/>
            <a:ext cx="3945711" cy="3101197"/>
          </a:xfrm>
          <a:prstGeom prst="rect">
            <a:avLst/>
          </a:prstGeom>
          <a:noFill/>
        </p:spPr>
        <p:txBody>
          <a:bodyPr wrap="square" rtlCol="0">
            <a:normAutofit fontScale="92500" lnSpcReduction="20000"/>
          </a:bodyPr>
          <a:lstStyle/>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C</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hi nhánh của tổ chức nước ngoài</a:t>
            </a:r>
            <a:endPar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L</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ựa chọn thực hiện đánh giá, cập nhật rủi ro rửa tiền theo các tiêu chí, phương pháp, kỳ thu thập thông tin, số liệu quy định tại Điều này hoặc theo quy định của tổ chức nước ngoài đó.</a:t>
            </a:r>
            <a:endPar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P</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hải thông báo cho Ngân hàng Nhà nước Việt Nam và Bộ, ngành quản lý nhà nước theo lĩnh vực của đối tượng báo cáo</a:t>
            </a:r>
            <a:endPar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P</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hải chịu trách nhiệm đảm bảo: tiêu chí, phương pháp áp dụng đáp ứng các khuyến nghị của Lực lượng đặc nhiệm tài chính về chống rửa tiền</a:t>
            </a:r>
            <a:endPar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
        <p:nvSpPr>
          <p:cNvPr id="10" name="圆角矩形 9"/>
          <p:cNvSpPr/>
          <p:nvPr/>
        </p:nvSpPr>
        <p:spPr>
          <a:xfrm>
            <a:off x="1812602" y="2640268"/>
            <a:ext cx="2899530" cy="344034"/>
          </a:xfrm>
          <a:prstGeom prst="roundRect">
            <a:avLst>
              <a:gd name="adj" fmla="val 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gn="ctr"/>
            <a:r>
              <a:rPr lang="en-US" altLang="vi-VN" sz="1400" b="1" dirty="0" err="1">
                <a:solidFill>
                  <a:schemeClr val="tx1">
                    <a:lumMod val="75000"/>
                    <a:lumOff val="25000"/>
                  </a:schemeClr>
                </a:solidFill>
                <a:latin typeface="Noto Sans"/>
                <a:ea typeface="Noto Sans"/>
                <a:sym typeface="Noto Sans CJK Regular" panose="020B0500000000000000" pitchFamily="34" charset="-122"/>
              </a:rPr>
              <a:t>Khoản</a:t>
            </a:r>
            <a:r>
              <a:rPr lang="en-US" altLang="vi-VN" sz="1400" b="1" dirty="0">
                <a:solidFill>
                  <a:schemeClr val="tx1">
                    <a:lumMod val="75000"/>
                    <a:lumOff val="25000"/>
                  </a:schemeClr>
                </a:solidFill>
                <a:latin typeface="Noto Sans"/>
                <a:ea typeface="Noto Sans"/>
                <a:sym typeface="Noto Sans CJK Regular" panose="020B0500000000000000" pitchFamily="34" charset="-122"/>
              </a:rPr>
              <a:t> 6 </a:t>
            </a:r>
            <a:r>
              <a:rPr lang="en-US" altLang="vi-VN" sz="1400" b="1" dirty="0" err="1">
                <a:solidFill>
                  <a:schemeClr val="tx1">
                    <a:lumMod val="75000"/>
                    <a:lumOff val="25000"/>
                  </a:schemeClr>
                </a:solidFill>
                <a:latin typeface="Noto Sans"/>
                <a:ea typeface="Noto Sans"/>
                <a:sym typeface="Noto Sans CJK Regular" panose="020B0500000000000000" pitchFamily="34" charset="-122"/>
              </a:rPr>
              <a:t>Điều</a:t>
            </a:r>
            <a:r>
              <a:rPr lang="en-US" altLang="vi-VN" sz="1400" b="1" dirty="0">
                <a:solidFill>
                  <a:schemeClr val="tx1">
                    <a:lumMod val="75000"/>
                    <a:lumOff val="25000"/>
                  </a:schemeClr>
                </a:solidFill>
                <a:latin typeface="Noto Sans"/>
                <a:ea typeface="Noto Sans"/>
                <a:sym typeface="Noto Sans CJK Regular" panose="020B0500000000000000" pitchFamily="34" charset="-122"/>
              </a:rPr>
              <a:t> 3</a:t>
            </a:r>
            <a:endParaRPr lang="vi-VN" altLang="vi-VN" sz="1400" b="1" dirty="0">
              <a:solidFill>
                <a:schemeClr val="tx1">
                  <a:lumMod val="75000"/>
                  <a:lumOff val="25000"/>
                </a:schemeClr>
              </a:solidFill>
              <a:latin typeface="Noto Sans"/>
              <a:ea typeface="Noto Sans"/>
              <a:sym typeface="Noto Sans CJK Regular" panose="020B0500000000000000" pitchFamily="34" charset="-122"/>
            </a:endParaRPr>
          </a:p>
        </p:txBody>
      </p:sp>
      <p:sp>
        <p:nvSpPr>
          <p:cNvPr id="11" name="圆角矩形 10"/>
          <p:cNvSpPr/>
          <p:nvPr/>
        </p:nvSpPr>
        <p:spPr>
          <a:xfrm>
            <a:off x="7569253" y="2640268"/>
            <a:ext cx="2899530" cy="344034"/>
          </a:xfrm>
          <a:prstGeom prst="roundRect">
            <a:avLst>
              <a:gd name="adj" fmla="val 0"/>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gn="ctr"/>
            <a:r>
              <a:rPr lang="en-US" altLang="vi-VN" sz="1400" b="1" dirty="0" err="1">
                <a:solidFill>
                  <a:schemeClr val="tx1">
                    <a:lumMod val="75000"/>
                    <a:lumOff val="25000"/>
                  </a:schemeClr>
                </a:solidFill>
                <a:latin typeface="Noto Sans"/>
                <a:ea typeface="Noto Sans"/>
                <a:sym typeface="Noto Sans CJK Regular" panose="020B0500000000000000" pitchFamily="34" charset="-122"/>
              </a:rPr>
              <a:t>Khoản</a:t>
            </a:r>
            <a:r>
              <a:rPr lang="en-US" altLang="vi-VN" sz="1400" b="1" dirty="0">
                <a:solidFill>
                  <a:schemeClr val="tx1">
                    <a:lumMod val="75000"/>
                    <a:lumOff val="25000"/>
                  </a:schemeClr>
                </a:solidFill>
                <a:latin typeface="Noto Sans"/>
                <a:ea typeface="Noto Sans"/>
                <a:sym typeface="Noto Sans CJK Regular" panose="020B0500000000000000" pitchFamily="34" charset="-122"/>
              </a:rPr>
              <a:t> 7 </a:t>
            </a:r>
            <a:r>
              <a:rPr lang="en-US" altLang="vi-VN" sz="1400" b="1" dirty="0" err="1">
                <a:solidFill>
                  <a:schemeClr val="tx1">
                    <a:lumMod val="75000"/>
                    <a:lumOff val="25000"/>
                  </a:schemeClr>
                </a:solidFill>
                <a:latin typeface="Noto Sans"/>
                <a:ea typeface="Noto Sans"/>
                <a:sym typeface="Noto Sans CJK Regular" panose="020B0500000000000000" pitchFamily="34" charset="-122"/>
              </a:rPr>
              <a:t>Điều</a:t>
            </a:r>
            <a:r>
              <a:rPr lang="en-US" altLang="vi-VN" sz="1400" b="1" dirty="0">
                <a:solidFill>
                  <a:schemeClr val="tx1">
                    <a:lumMod val="75000"/>
                    <a:lumOff val="25000"/>
                  </a:schemeClr>
                </a:solidFill>
                <a:latin typeface="Noto Sans"/>
                <a:ea typeface="Noto Sans"/>
                <a:sym typeface="Noto Sans CJK Regular" panose="020B0500000000000000" pitchFamily="34" charset="-122"/>
              </a:rPr>
              <a:t> 3</a:t>
            </a:r>
            <a:endParaRPr lang="vi-VN" altLang="vi-VN" sz="1400" b="1" dirty="0">
              <a:solidFill>
                <a:schemeClr val="tx1">
                  <a:lumMod val="75000"/>
                  <a:lumOff val="25000"/>
                </a:schemeClr>
              </a:solidFill>
              <a:latin typeface="Noto Sans"/>
              <a:ea typeface="Noto Sans"/>
              <a:sym typeface="Noto Sans CJK Regular" panose="020B0500000000000000" pitchFamily="34" charset="-122"/>
            </a:endParaRPr>
          </a:p>
        </p:txBody>
      </p:sp>
      <p:sp>
        <p:nvSpPr>
          <p:cNvPr id="13" name="文本框 12"/>
          <p:cNvSpPr txBox="1"/>
          <p:nvPr/>
        </p:nvSpPr>
        <p:spPr>
          <a:xfrm>
            <a:off x="6800964" y="3428999"/>
            <a:ext cx="4306696" cy="2557733"/>
          </a:xfrm>
          <a:prstGeom prst="rect">
            <a:avLst/>
          </a:prstGeom>
          <a:noFill/>
        </p:spPr>
        <p:txBody>
          <a:bodyPr wrap="square" rtlCol="0">
            <a:noAutofit/>
          </a:bodyPr>
          <a:lstStyle/>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6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Thực</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6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hiện</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b</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áo cáo kết quả đánh giá, cập nhật rủi ro về rửa tiền quy định tại khoản 2 Điều 15 Luật Phòng, chống rửa tiền cho</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Ngân hàng Nhà nước Việt Nam</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và</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p>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Bộ, ngành quản lý nhà nước theo lĩnh vực của đối tượng báo cáo </a:t>
            </a:r>
            <a:endPar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M</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ẫu </a:t>
            </a:r>
            <a:r>
              <a:rPr lang="en-US" altLang="vi-VN" sz="16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báo</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en-US" altLang="vi-VN" sz="1600" b="1"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cáo</a:t>
            </a:r>
            <a:r>
              <a:rPr lang="en-US"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vi-VN" altLang="vi-VN" sz="16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tương ứng tại Phụ lục I Thông tư </a:t>
            </a:r>
          </a:p>
        </p:txBody>
      </p:sp>
      <p:sp>
        <p:nvSpPr>
          <p:cNvPr id="14" name="文本框 6">
            <a:extLst>
              <a:ext uri="{FF2B5EF4-FFF2-40B4-BE49-F238E27FC236}">
                <a16:creationId xmlns:a16="http://schemas.microsoft.com/office/drawing/2014/main" id="{1B26409D-D6D1-2529-2B38-264D79D48045}"/>
              </a:ext>
            </a:extLst>
          </p:cNvPr>
          <p:cNvSpPr txBox="1"/>
          <p:nvPr/>
        </p:nvSpPr>
        <p:spPr>
          <a:xfrm>
            <a:off x="1445326" y="1494277"/>
            <a:ext cx="9662334" cy="980194"/>
          </a:xfrm>
          <a:prstGeom prst="rect">
            <a:avLst/>
          </a:prstGeom>
          <a:noFill/>
        </p:spPr>
        <p:txBody>
          <a:bodyPr>
            <a:normAutofit/>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Tiêu chí, phương pháp đánh giá rủi ro về rửa tiền của đối tượng báo cáo</a:t>
            </a:r>
            <a:r>
              <a:rPr lang="en-US" sz="2400" b="1" dirty="0">
                <a:solidFill>
                  <a:schemeClr val="bg1"/>
                </a:solidFill>
                <a:latin typeface="Times New Roman" panose="02020603050405020304" pitchFamily="18" charset="0"/>
                <a:cs typeface="Times New Roman" panose="02020603050405020304" pitchFamily="18" charset="0"/>
              </a:rPr>
              <a:t> </a:t>
            </a: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3)</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spTree>
    <p:extLst>
      <p:ext uri="{BB962C8B-B14F-4D97-AF65-F5344CB8AC3E}">
        <p14:creationId xmlns:p14="http://schemas.microsoft.com/office/powerpoint/2010/main" val="3058359760"/>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58462" y="451067"/>
            <a:ext cx="697917" cy="550729"/>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vi-VN"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0</a:t>
            </a:r>
            <a:r>
              <a:rPr lang="en-US" altLang="vi-VN" sz="2400" b="1" spc="300" dirty="0">
                <a:solidFill>
                  <a:schemeClr val="tx1">
                    <a:lumMod val="75000"/>
                    <a:lumOff val="25000"/>
                  </a:schemeClr>
                </a:solidFill>
                <a:latin typeface="Noto Sans"/>
                <a:ea typeface="Noto Sans"/>
                <a:cs typeface="阿里巴巴普惠体 M" panose="00020600040101010101" pitchFamily="18" charset="-122"/>
                <a:sym typeface="Noto Sans CJK Regular" panose="020B0500000000000000" pitchFamily="34" charset="-122"/>
              </a:rPr>
              <a:t>4</a:t>
            </a:r>
            <a:endParaRPr lang="en-US" altLang="zh-CN" sz="2400" b="1" spc="300" dirty="0">
              <a:solidFill>
                <a:schemeClr val="tx1">
                  <a:lumMod val="75000"/>
                  <a:lumOff val="25000"/>
                </a:schemeClr>
              </a:solidFill>
              <a:latin typeface="Noto Sans CJK Regular" panose="020B0500000000000000" pitchFamily="34" charset="-122"/>
              <a:ea typeface="Noto Sans CJK Regular" panose="020B0500000000000000" pitchFamily="34" charset="-122"/>
              <a:cs typeface="阿里巴巴普惠体 M" panose="00020600040101010101" pitchFamily="18" charset="-122"/>
              <a:sym typeface="Noto Sans CJK Regular" panose="020B0500000000000000" pitchFamily="34" charset="-122"/>
            </a:endParaRPr>
          </a:p>
        </p:txBody>
      </p:sp>
      <p:sp>
        <p:nvSpPr>
          <p:cNvPr id="3" name="圆角矩形 2"/>
          <p:cNvSpPr/>
          <p:nvPr/>
        </p:nvSpPr>
        <p:spPr>
          <a:xfrm>
            <a:off x="1403098" y="460015"/>
            <a:ext cx="5519057" cy="550729"/>
          </a:xfrm>
          <a:prstGeom prst="roundRect">
            <a:avLst>
              <a:gd name="adj" fmla="val 0"/>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dung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của</a:t>
            </a:r>
            <a:r>
              <a:rPr lang="en-US"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Thông </a:t>
            </a:r>
            <a:r>
              <a:rPr lang="en-US" altLang="vi-VN" sz="2300" b="1" spc="3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tư</a:t>
            </a:r>
            <a:endParaRPr lang="vi-VN" altLang="vi-VN" sz="2300" b="1" spc="3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nvGrpSpPr>
          <p:cNvPr id="5" name="组合 4"/>
          <p:cNvGrpSpPr/>
          <p:nvPr/>
        </p:nvGrpSpPr>
        <p:grpSpPr>
          <a:xfrm>
            <a:off x="384200" y="2065338"/>
            <a:ext cx="2177118" cy="3987692"/>
            <a:chOff x="558462" y="2065338"/>
            <a:chExt cx="2591138" cy="3987692"/>
          </a:xfrm>
        </p:grpSpPr>
        <p:sp>
          <p:nvSpPr>
            <p:cNvPr id="6" name="圆角矩形 5"/>
            <p:cNvSpPr/>
            <p:nvPr/>
          </p:nvSpPr>
          <p:spPr>
            <a:xfrm>
              <a:off x="558462" y="2065338"/>
              <a:ext cx="2591138" cy="3987692"/>
            </a:xfrm>
            <a:prstGeom prst="roundRect">
              <a:avLst>
                <a:gd name="adj" fmla="val 6705"/>
              </a:avLst>
            </a:prstGeom>
            <a:noFill/>
            <a:ln w="19050" cap="flat" cmpd="sng" algn="ctr">
              <a:solidFill>
                <a:schemeClr val="bg1"/>
              </a:solidFill>
              <a:prstDash val="solid"/>
              <a:miter lim="800000"/>
            </a:ln>
            <a:effectLst/>
          </p:spPr>
          <p:txBody>
            <a:bodyPr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chemeClr val="bg1"/>
                </a:solidFill>
                <a:effectLst/>
                <a:uLnTx/>
                <a:uFillTx/>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cxnSp>
          <p:nvCxnSpPr>
            <p:cNvPr id="7" name="直接连接符 6"/>
            <p:cNvCxnSpPr/>
            <p:nvPr/>
          </p:nvCxnSpPr>
          <p:spPr>
            <a:xfrm>
              <a:off x="982269" y="3403600"/>
              <a:ext cx="17435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25516" y="3454400"/>
              <a:ext cx="2524084" cy="2480022"/>
            </a:xfrm>
            <a:prstGeom prst="rect">
              <a:avLst/>
            </a:prstGeom>
            <a:noFill/>
          </p:spPr>
          <p:txBody>
            <a:bodyPr wrap="square" rtlCol="0">
              <a:normAutofit fontScale="77500" lnSpcReduction="20000"/>
            </a:bodyPr>
            <a:lstStyle/>
            <a:p>
              <a:pPr algn="ctr">
                <a:lnSpc>
                  <a:spcPct val="120000"/>
                </a:lnSpc>
              </a:pP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Khoản</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1</a:t>
              </a:r>
            </a:p>
            <a:p>
              <a:pPr algn="ctr">
                <a:lnSpc>
                  <a:spcPct val="120000"/>
                </a:lnSpc>
              </a:pP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vi-VN" altLang="vi-VN"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Quy trình quản lý rủi ro về rửa tiền phải </a:t>
              </a:r>
              <a:r>
                <a:rPr lang="vi-VN" altLang="vi-VN" sz="1400" i="1" u="sng"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được người quản lý cấp cao có thẩm quyền theo quy định của pháp luật của đối tượng báo cáo hoặc người được người quản lý cấp cao có thẩm quyền ủy quyền phê duyệt </a:t>
              </a:r>
              <a:r>
                <a:rPr lang="vi-VN" altLang="vi-VN"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và thể hiện theo từng bước phù hợp với quy mô, phạm vi và đặc thù hoạt động của đối tượng báo cáo để quản lý rủi ro về rửa tiền.</a:t>
              </a:r>
            </a:p>
          </p:txBody>
        </p:sp>
        <p:grpSp>
          <p:nvGrpSpPr>
            <p:cNvPr id="10" name="组合 9"/>
            <p:cNvGrpSpPr/>
            <p:nvPr/>
          </p:nvGrpSpPr>
          <p:grpSpPr>
            <a:xfrm>
              <a:off x="1455505" y="2367841"/>
              <a:ext cx="797052" cy="842954"/>
              <a:chOff x="1790700" y="1727200"/>
              <a:chExt cx="1429004" cy="1511300"/>
            </a:xfrm>
          </p:grpSpPr>
          <p:sp>
            <p:nvSpPr>
              <p:cNvPr id="11" name="等腰三角形 10"/>
              <p:cNvSpPr/>
              <p:nvPr/>
            </p:nvSpPr>
            <p:spPr>
              <a:xfrm>
                <a:off x="1790700" y="1727200"/>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12" name="等腰三角形 11"/>
              <p:cNvSpPr/>
              <p:nvPr/>
            </p:nvSpPr>
            <p:spPr>
              <a:xfrm>
                <a:off x="1790700" y="2006600"/>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a:solidFill>
                      <a:schemeClr val="tx1">
                        <a:lumMod val="75000"/>
                        <a:lumOff val="25000"/>
                      </a:schemeClr>
                    </a:solidFill>
                    <a:latin typeface="Noto Sans"/>
                    <a:ea typeface="Noto Sans"/>
                    <a:sym typeface="Noto Sans CJK Regular" panose="020B0500000000000000" pitchFamily="34" charset="-122"/>
                  </a:rPr>
                  <a:t>1</a:t>
                </a:r>
                <a:endParaRPr lang="zh-CN" altLang="en-US" sz="3600" b="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grpSp>
        <p:nvGrpSpPr>
          <p:cNvPr id="13" name="组合 12"/>
          <p:cNvGrpSpPr/>
          <p:nvPr/>
        </p:nvGrpSpPr>
        <p:grpSpPr>
          <a:xfrm>
            <a:off x="2743037" y="2065338"/>
            <a:ext cx="2273056" cy="3987692"/>
            <a:chOff x="3406401" y="2065338"/>
            <a:chExt cx="2591138" cy="3987692"/>
          </a:xfrm>
        </p:grpSpPr>
        <p:sp>
          <p:nvSpPr>
            <p:cNvPr id="14" name="圆角矩形 13"/>
            <p:cNvSpPr/>
            <p:nvPr/>
          </p:nvSpPr>
          <p:spPr>
            <a:xfrm>
              <a:off x="3406401" y="2065338"/>
              <a:ext cx="2591138" cy="3987692"/>
            </a:xfrm>
            <a:prstGeom prst="roundRect">
              <a:avLst>
                <a:gd name="adj" fmla="val 6705"/>
              </a:avLst>
            </a:prstGeom>
            <a:noFill/>
            <a:ln w="19050" cap="flat" cmpd="sng" algn="ctr">
              <a:solidFill>
                <a:schemeClr val="bg1"/>
              </a:solidFill>
              <a:prstDash val="solid"/>
              <a:miter lim="800000"/>
            </a:ln>
            <a:effectLst/>
          </p:spPr>
          <p:txBody>
            <a:bodyPr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chemeClr val="bg1"/>
                </a:solidFill>
                <a:effectLst/>
                <a:uLnTx/>
                <a:uFillTx/>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cxnSp>
          <p:nvCxnSpPr>
            <p:cNvPr id="15" name="直接连接符 14"/>
            <p:cNvCxnSpPr/>
            <p:nvPr/>
          </p:nvCxnSpPr>
          <p:spPr>
            <a:xfrm>
              <a:off x="3830208" y="3403600"/>
              <a:ext cx="17435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423164" y="3752246"/>
              <a:ext cx="2557610" cy="2129729"/>
            </a:xfrm>
            <a:prstGeom prst="rect">
              <a:avLst/>
            </a:prstGeom>
            <a:noFill/>
          </p:spPr>
          <p:txBody>
            <a:bodyPr wrap="square" rtlCol="0">
              <a:normAutofit fontScale="85000" lnSpcReduction="20000"/>
            </a:bodyPr>
            <a:lstStyle/>
            <a:p>
              <a:pPr algn="just">
                <a:lnSpc>
                  <a:spcPct val="120000"/>
                </a:lnSpc>
              </a:pPr>
              <a:r>
                <a:rPr lang="vi-VN" altLang="vi-VN"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e) Quy trình quản lý rủi ro trong trường hợp được cung cấp sản phẩm, dịch vụ cho khách hàng trước khi hoàn thành việc xác minh thông tin nhận biết khách hàng theo quy định của pháp luật, bao gồm các điều kiện cụ thể khách hàng có thể sử dụng sản phẩm, dịch vụ trước khi hoàn thành việc xác minh thông tin nhận biết khách hàng;</a:t>
              </a:r>
            </a:p>
          </p:txBody>
        </p:sp>
        <p:grpSp>
          <p:nvGrpSpPr>
            <p:cNvPr id="18" name="组合 17"/>
            <p:cNvGrpSpPr/>
            <p:nvPr/>
          </p:nvGrpSpPr>
          <p:grpSpPr>
            <a:xfrm>
              <a:off x="4303444" y="2367841"/>
              <a:ext cx="797052" cy="842954"/>
              <a:chOff x="1790700" y="1727200"/>
              <a:chExt cx="1429004" cy="1511300"/>
            </a:xfrm>
          </p:grpSpPr>
          <p:sp>
            <p:nvSpPr>
              <p:cNvPr id="19" name="等腰三角形 18"/>
              <p:cNvSpPr/>
              <p:nvPr/>
            </p:nvSpPr>
            <p:spPr>
              <a:xfrm>
                <a:off x="1790700" y="1727200"/>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20" name="等腰三角形 19"/>
              <p:cNvSpPr/>
              <p:nvPr/>
            </p:nvSpPr>
            <p:spPr>
              <a:xfrm>
                <a:off x="1790700" y="2006600"/>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dirty="0">
                    <a:solidFill>
                      <a:schemeClr val="tx1">
                        <a:lumMod val="75000"/>
                        <a:lumOff val="25000"/>
                      </a:schemeClr>
                    </a:solidFill>
                    <a:latin typeface="Noto Sans"/>
                    <a:ea typeface="Noto Sans"/>
                    <a:sym typeface="Noto Sans CJK Regular" panose="020B0500000000000000" pitchFamily="34" charset="-122"/>
                  </a:rPr>
                  <a:t>2</a:t>
                </a:r>
                <a:endParaRPr lang="zh-CN" altLang="en-US" sz="36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grpSp>
        <p:nvGrpSpPr>
          <p:cNvPr id="21" name="组合 20"/>
          <p:cNvGrpSpPr/>
          <p:nvPr/>
        </p:nvGrpSpPr>
        <p:grpSpPr>
          <a:xfrm>
            <a:off x="5184640" y="2089349"/>
            <a:ext cx="2153680" cy="3987692"/>
            <a:chOff x="6254340" y="2065338"/>
            <a:chExt cx="2591138" cy="3987692"/>
          </a:xfrm>
        </p:grpSpPr>
        <p:sp>
          <p:nvSpPr>
            <p:cNvPr id="22" name="圆角矩形 21"/>
            <p:cNvSpPr/>
            <p:nvPr/>
          </p:nvSpPr>
          <p:spPr>
            <a:xfrm>
              <a:off x="6254340" y="2065338"/>
              <a:ext cx="2591138" cy="3987692"/>
            </a:xfrm>
            <a:prstGeom prst="roundRect">
              <a:avLst>
                <a:gd name="adj" fmla="val 6705"/>
              </a:avLst>
            </a:prstGeom>
            <a:noFill/>
            <a:ln w="19050" cap="flat" cmpd="sng" algn="ctr">
              <a:solidFill>
                <a:schemeClr val="bg1"/>
              </a:solidFill>
              <a:prstDash val="solid"/>
              <a:miter lim="800000"/>
            </a:ln>
            <a:effectLst/>
          </p:spPr>
          <p:txBody>
            <a:bodyPr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chemeClr val="bg1"/>
                </a:solidFill>
                <a:effectLst/>
                <a:uLnTx/>
                <a:uFillTx/>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cxnSp>
          <p:nvCxnSpPr>
            <p:cNvPr id="23" name="直接连接符 22"/>
            <p:cNvCxnSpPr/>
            <p:nvPr/>
          </p:nvCxnSpPr>
          <p:spPr>
            <a:xfrm>
              <a:off x="6678147" y="3403600"/>
              <a:ext cx="17435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321394" y="3671693"/>
              <a:ext cx="2524084" cy="2342407"/>
            </a:xfrm>
            <a:prstGeom prst="rect">
              <a:avLst/>
            </a:prstGeom>
            <a:noFill/>
          </p:spPr>
          <p:txBody>
            <a:bodyPr wrap="square" rtlCol="0">
              <a:normAutofit lnSpcReduction="10000"/>
            </a:bodyPr>
            <a:lstStyle/>
            <a:p>
              <a:pPr algn="just">
                <a:lnSpc>
                  <a:spcPct val="120000"/>
                </a:lnSpc>
              </a:pPr>
              <a:r>
                <a:rPr lang="vi-VN" altLang="vi-VN" sz="10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g) Các biện pháp áp dụng tương ứng với các mức độ rủi ro về rửa tiền của khách hàng, bao gồm </a:t>
              </a:r>
              <a:r>
                <a:rPr lang="vi-VN" altLang="vi-VN" sz="1000" i="1" u="sng"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nội dung cập nhật thông tin nhận biết khách hàng</a:t>
              </a:r>
              <a:r>
                <a:rPr lang="vi-VN" altLang="vi-VN" sz="10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a:t>
              </a:r>
              <a:r>
                <a:rPr lang="vi-VN" altLang="vi-VN" sz="1000" i="1" u="sng"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tần suất cập nhật thường xuyên thông tin nhận biết khách hàng, xác minh thông tin nhận biết khách hàng</a:t>
              </a:r>
              <a:r>
                <a:rPr lang="vi-VN" altLang="vi-VN" sz="10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mức độ giám sát giao dịch của khách hàng theo mức độ rủi ro về rửa tiền, các biện pháp nhận biết khách hàng ở mức độ giảm nhẹ và biện pháp tăng cường quy định tại khoản 2, khoản 5 Điều này.</a:t>
              </a:r>
            </a:p>
          </p:txBody>
        </p:sp>
        <p:grpSp>
          <p:nvGrpSpPr>
            <p:cNvPr id="26" name="组合 25"/>
            <p:cNvGrpSpPr/>
            <p:nvPr/>
          </p:nvGrpSpPr>
          <p:grpSpPr>
            <a:xfrm>
              <a:off x="7151383" y="2367841"/>
              <a:ext cx="797052" cy="842954"/>
              <a:chOff x="1790700" y="1727200"/>
              <a:chExt cx="1429004" cy="1511300"/>
            </a:xfrm>
          </p:grpSpPr>
          <p:sp>
            <p:nvSpPr>
              <p:cNvPr id="27" name="等腰三角形 26"/>
              <p:cNvSpPr/>
              <p:nvPr/>
            </p:nvSpPr>
            <p:spPr>
              <a:xfrm>
                <a:off x="1790700" y="1727200"/>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28" name="等腰三角形 27"/>
              <p:cNvSpPr/>
              <p:nvPr/>
            </p:nvSpPr>
            <p:spPr>
              <a:xfrm>
                <a:off x="1790700" y="2006600"/>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a:solidFill>
                      <a:schemeClr val="tx1">
                        <a:lumMod val="75000"/>
                        <a:lumOff val="25000"/>
                      </a:schemeClr>
                    </a:solidFill>
                    <a:latin typeface="Noto Sans"/>
                    <a:ea typeface="Noto Sans"/>
                    <a:sym typeface="Noto Sans CJK Regular" panose="020B0500000000000000" pitchFamily="34" charset="-122"/>
                  </a:rPr>
                  <a:t>3</a:t>
                </a:r>
                <a:endParaRPr lang="zh-CN" altLang="en-US" sz="3600" b="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grpSp>
        <p:nvGrpSpPr>
          <p:cNvPr id="29" name="组合 28"/>
          <p:cNvGrpSpPr/>
          <p:nvPr/>
        </p:nvGrpSpPr>
        <p:grpSpPr>
          <a:xfrm>
            <a:off x="7506868" y="2126911"/>
            <a:ext cx="2153680" cy="3987692"/>
            <a:chOff x="8682479" y="2126910"/>
            <a:chExt cx="2591138" cy="3987692"/>
          </a:xfrm>
        </p:grpSpPr>
        <p:sp>
          <p:nvSpPr>
            <p:cNvPr id="30" name="圆角矩形 29"/>
            <p:cNvSpPr/>
            <p:nvPr/>
          </p:nvSpPr>
          <p:spPr>
            <a:xfrm>
              <a:off x="8682479" y="2126910"/>
              <a:ext cx="2591138" cy="3987692"/>
            </a:xfrm>
            <a:prstGeom prst="roundRect">
              <a:avLst>
                <a:gd name="adj" fmla="val 6705"/>
              </a:avLst>
            </a:prstGeom>
            <a:noFill/>
            <a:ln w="19050" cap="flat" cmpd="sng" algn="ctr">
              <a:solidFill>
                <a:schemeClr val="bg1"/>
              </a:solidFill>
              <a:prstDash val="solid"/>
              <a:miter lim="800000"/>
            </a:ln>
            <a:effectLst/>
          </p:spPr>
          <p:txBody>
            <a:bodyPr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11448"/>
                </a:solidFill>
                <a:effectLst/>
                <a:uLnTx/>
                <a:uFillTx/>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cxnSp>
          <p:nvCxnSpPr>
            <p:cNvPr id="31" name="直接连接符 30"/>
            <p:cNvCxnSpPr/>
            <p:nvPr/>
          </p:nvCxnSpPr>
          <p:spPr>
            <a:xfrm>
              <a:off x="9131872" y="3403599"/>
              <a:ext cx="174352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734447" y="3454399"/>
              <a:ext cx="2524084" cy="2480030"/>
            </a:xfrm>
            <a:prstGeom prst="rect">
              <a:avLst/>
            </a:prstGeom>
            <a:noFill/>
          </p:spPr>
          <p:txBody>
            <a:bodyPr wrap="square" rtlCol="0">
              <a:normAutofit fontScale="77500" lnSpcReduction="20000"/>
            </a:bodyPr>
            <a:lstStyle/>
            <a:p>
              <a:pPr algn="ctr">
                <a:lnSpc>
                  <a:spcPct val="120000"/>
                </a:lnSpc>
              </a:pPr>
              <a:r>
                <a:rPr lang="en-US" altLang="vi-VN" sz="14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Khoản</a:t>
              </a:r>
              <a:r>
                <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3</a:t>
              </a:r>
            </a:p>
            <a:p>
              <a:pPr algn="ctr">
                <a:lnSpc>
                  <a:spcPct val="120000"/>
                </a:lnSpc>
              </a:pP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vi-VN" altLang="vi-VN"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3. Đối tượng báo cáo không được áp dụng các biện pháp nhận biết khách hàng ở mức độ giảm nhẹ trong trường hợp nghi ngờ liên quan đến rửa tiền, </a:t>
              </a:r>
              <a:r>
                <a:rPr lang="vi-VN" altLang="vi-VN" sz="1400" i="1" u="sng"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tài trợ khủng bố, tài trợ phổ biến vũ khí hủy diệt hàng loạt hoặc trùng với kịch bản hoặc tình huống rủi ro cao nghi ngờ liên quan đến rửa tiền, tài trợ khủng bố, tài trợ phổ biến vũ khí hủy diệt hàng loạt do đối tượng báo cáo xác định</a:t>
              </a:r>
              <a:r>
                <a:rPr lang="vi-VN" altLang="vi-VN" sz="1400" i="1" u="sng" dirty="0">
                  <a:solidFill>
                    <a:schemeClr val="bg1"/>
                  </a:solidFill>
                  <a:latin typeface="Noto Sans"/>
                  <a:ea typeface="Noto Sans"/>
                  <a:cs typeface="+mn-ea"/>
                  <a:sym typeface="Noto Sans CJK Regular" panose="020B0500000000000000" pitchFamily="34" charset="-122"/>
                </a:rPr>
                <a:t>.</a:t>
              </a:r>
            </a:p>
          </p:txBody>
        </p:sp>
        <p:grpSp>
          <p:nvGrpSpPr>
            <p:cNvPr id="34" name="组合 33"/>
            <p:cNvGrpSpPr/>
            <p:nvPr/>
          </p:nvGrpSpPr>
          <p:grpSpPr>
            <a:xfrm>
              <a:off x="9603992" y="2367950"/>
              <a:ext cx="797052" cy="827868"/>
              <a:chOff x="1081926" y="1727395"/>
              <a:chExt cx="1429004" cy="1484253"/>
            </a:xfrm>
          </p:grpSpPr>
          <p:sp>
            <p:nvSpPr>
              <p:cNvPr id="35" name="等腰三角形 34"/>
              <p:cNvSpPr/>
              <p:nvPr/>
            </p:nvSpPr>
            <p:spPr>
              <a:xfrm>
                <a:off x="1081926" y="1727395"/>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1448"/>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36" name="等腰三角形 35"/>
              <p:cNvSpPr/>
              <p:nvPr/>
            </p:nvSpPr>
            <p:spPr>
              <a:xfrm>
                <a:off x="1081926" y="1979748"/>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vi-VN" altLang="vi-VN" sz="3600" b="1">
                    <a:solidFill>
                      <a:schemeClr val="tx1">
                        <a:lumMod val="75000"/>
                        <a:lumOff val="25000"/>
                      </a:schemeClr>
                    </a:solidFill>
                    <a:latin typeface="Noto Sans"/>
                    <a:ea typeface="Noto Sans"/>
                    <a:sym typeface="Noto Sans CJK Regular" panose="020B0500000000000000" pitchFamily="34" charset="-122"/>
                  </a:rPr>
                  <a:t>4</a:t>
                </a:r>
                <a:endParaRPr lang="zh-CN" altLang="en-US" sz="3600" b="1">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sp>
        <p:nvSpPr>
          <p:cNvPr id="37" name="文本框 6">
            <a:extLst>
              <a:ext uri="{FF2B5EF4-FFF2-40B4-BE49-F238E27FC236}">
                <a16:creationId xmlns:a16="http://schemas.microsoft.com/office/drawing/2014/main" id="{CAC79C93-81D8-9863-4707-96A05FA90020}"/>
              </a:ext>
            </a:extLst>
          </p:cNvPr>
          <p:cNvSpPr txBox="1"/>
          <p:nvPr/>
        </p:nvSpPr>
        <p:spPr>
          <a:xfrm>
            <a:off x="181155" y="1061138"/>
            <a:ext cx="12010845" cy="775899"/>
          </a:xfrm>
          <a:prstGeom prst="rect">
            <a:avLst/>
          </a:prstGeom>
          <a:noFill/>
        </p:spPr>
        <p:txBody>
          <a:bodyPr>
            <a:normAutofit fontScale="92500"/>
          </a:bodyPr>
          <a:lstStyle/>
          <a:p>
            <a:pPr algn="ctr">
              <a:spcBef>
                <a:spcPct val="0"/>
              </a:spcBef>
              <a:spcAft>
                <a:spcPct val="0"/>
              </a:spcAft>
              <a:defRPr/>
            </a:pPr>
            <a:r>
              <a:rPr lang="vi-VN" sz="2400" b="1" dirty="0">
                <a:solidFill>
                  <a:schemeClr val="bg1"/>
                </a:solidFill>
                <a:latin typeface="Times New Roman" panose="02020603050405020304" pitchFamily="18" charset="0"/>
                <a:cs typeface="Times New Roman" panose="02020603050405020304" pitchFamily="18" charset="0"/>
              </a:rPr>
              <a:t>Quy trình quản lý rủi ro về rửa tiền và phân loại khách hàng theo mức độ rủi ro về rửa tiền</a:t>
            </a:r>
            <a:endParaRPr lang="en-US" sz="2400" b="1" dirty="0">
              <a:solidFill>
                <a:schemeClr val="bg1"/>
              </a:solidFill>
              <a:latin typeface="Times New Roman" panose="02020603050405020304" pitchFamily="18" charset="0"/>
              <a:cs typeface="Times New Roman" panose="02020603050405020304" pitchFamily="18" charset="0"/>
            </a:endParaRPr>
          </a:p>
          <a:p>
            <a:pPr algn="ctr">
              <a:spcBef>
                <a:spcPct val="0"/>
              </a:spcBef>
              <a:spcAft>
                <a:spcPct val="0"/>
              </a:spcAft>
              <a:defRPr/>
            </a:pPr>
            <a:r>
              <a:rPr lang="en-US" sz="2400" dirty="0">
                <a:solidFill>
                  <a:schemeClr val="bg1"/>
                </a:solidFill>
                <a:latin typeface="Times New Roman" panose="02020603050405020304" pitchFamily="18" charset="0"/>
                <a:cs typeface="Times New Roman" panose="02020603050405020304" pitchFamily="18" charset="0"/>
              </a:rPr>
              <a:t>(</a:t>
            </a:r>
            <a:r>
              <a:rPr lang="en-US" sz="2400" dirty="0" err="1">
                <a:solidFill>
                  <a:schemeClr val="bg1"/>
                </a:solidFill>
                <a:latin typeface="Times New Roman" panose="02020603050405020304" pitchFamily="18" charset="0"/>
                <a:cs typeface="Times New Roman" panose="02020603050405020304" pitchFamily="18" charset="0"/>
              </a:rPr>
              <a:t>Điều</a:t>
            </a:r>
            <a:r>
              <a:rPr lang="en-US" sz="2400" dirty="0">
                <a:solidFill>
                  <a:schemeClr val="bg1"/>
                </a:solidFill>
                <a:latin typeface="Times New Roman" panose="02020603050405020304" pitchFamily="18" charset="0"/>
                <a:cs typeface="Times New Roman" panose="02020603050405020304" pitchFamily="18" charset="0"/>
              </a:rPr>
              <a:t> 4)</a:t>
            </a:r>
          </a:p>
          <a:p>
            <a:pPr algn="ctr">
              <a:spcBef>
                <a:spcPct val="0"/>
              </a:spcBef>
              <a:spcAft>
                <a:spcPct val="0"/>
              </a:spcAft>
              <a:defRPr/>
            </a:pPr>
            <a:endParaRPr lang="en-US" sz="2400" dirty="0">
              <a:solidFill>
                <a:schemeClr val="bg1"/>
              </a:solidFill>
              <a:latin typeface="Times New Roman" panose="02020603050405020304" pitchFamily="18" charset="0"/>
              <a:cs typeface="Times New Roman" panose="02020603050405020304" pitchFamily="18" charset="0"/>
            </a:endParaRPr>
          </a:p>
          <a:p>
            <a:pPr>
              <a:spcBef>
                <a:spcPct val="0"/>
              </a:spcBef>
              <a:spcAft>
                <a:spcPct val="0"/>
              </a:spcAft>
              <a:defRPr/>
            </a:pPr>
            <a:endParaRPr lang="vi-VN" altLang="vi-VN" sz="2400" b="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nvGrpSpPr>
          <p:cNvPr id="40" name="组合 28">
            <a:extLst>
              <a:ext uri="{FF2B5EF4-FFF2-40B4-BE49-F238E27FC236}">
                <a16:creationId xmlns:a16="http://schemas.microsoft.com/office/drawing/2014/main" id="{69F28983-6382-1C7F-3CED-51E8E8276EFD}"/>
              </a:ext>
            </a:extLst>
          </p:cNvPr>
          <p:cNvGrpSpPr/>
          <p:nvPr/>
        </p:nvGrpSpPr>
        <p:grpSpPr>
          <a:xfrm>
            <a:off x="9829096" y="2150974"/>
            <a:ext cx="2153680" cy="3987692"/>
            <a:chOff x="9102280" y="2065338"/>
            <a:chExt cx="2591138" cy="3987692"/>
          </a:xfrm>
        </p:grpSpPr>
        <p:sp>
          <p:nvSpPr>
            <p:cNvPr id="41" name="圆角矩形 29">
              <a:extLst>
                <a:ext uri="{FF2B5EF4-FFF2-40B4-BE49-F238E27FC236}">
                  <a16:creationId xmlns:a16="http://schemas.microsoft.com/office/drawing/2014/main" id="{661AD5A3-5A19-3E08-BB23-032342497AB8}"/>
                </a:ext>
              </a:extLst>
            </p:cNvPr>
            <p:cNvSpPr/>
            <p:nvPr/>
          </p:nvSpPr>
          <p:spPr>
            <a:xfrm>
              <a:off x="9102280" y="2065338"/>
              <a:ext cx="2591138" cy="3987692"/>
            </a:xfrm>
            <a:prstGeom prst="roundRect">
              <a:avLst>
                <a:gd name="adj" fmla="val 6705"/>
              </a:avLst>
            </a:prstGeom>
            <a:noFill/>
            <a:ln w="19050" cap="flat" cmpd="sng" algn="ctr">
              <a:solidFill>
                <a:schemeClr val="bg1"/>
              </a:solidFill>
              <a:prstDash val="solid"/>
              <a:miter lim="800000"/>
            </a:ln>
            <a:effectLst/>
          </p:spPr>
          <p:txBody>
            <a:bodyPr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11448"/>
                </a:solidFill>
                <a:effectLst/>
                <a:uLnTx/>
                <a:uFillTx/>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cxnSp>
          <p:nvCxnSpPr>
            <p:cNvPr id="42" name="直接连接符 30">
              <a:extLst>
                <a:ext uri="{FF2B5EF4-FFF2-40B4-BE49-F238E27FC236}">
                  <a16:creationId xmlns:a16="http://schemas.microsoft.com/office/drawing/2014/main" id="{60B5847F-36DD-33DC-153A-EAF2063FCE25}"/>
                </a:ext>
              </a:extLst>
            </p:cNvPr>
            <p:cNvCxnSpPr/>
            <p:nvPr/>
          </p:nvCxnSpPr>
          <p:spPr>
            <a:xfrm>
              <a:off x="9526087" y="3403600"/>
              <a:ext cx="17435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文本框 32">
              <a:extLst>
                <a:ext uri="{FF2B5EF4-FFF2-40B4-BE49-F238E27FC236}">
                  <a16:creationId xmlns:a16="http://schemas.microsoft.com/office/drawing/2014/main" id="{E470BEED-039B-D2C0-2FFA-ECD7A6CB80DE}"/>
                </a:ext>
              </a:extLst>
            </p:cNvPr>
            <p:cNvSpPr txBox="1"/>
            <p:nvPr/>
          </p:nvSpPr>
          <p:spPr>
            <a:xfrm>
              <a:off x="9135805" y="3399550"/>
              <a:ext cx="2524084" cy="2480024"/>
            </a:xfrm>
            <a:prstGeom prst="rect">
              <a:avLst/>
            </a:prstGeom>
            <a:noFill/>
          </p:spPr>
          <p:txBody>
            <a:bodyPr wrap="square" rtlCol="0">
              <a:normAutofit fontScale="77500" lnSpcReduction="20000"/>
            </a:bodyPr>
            <a:lstStyle/>
            <a:p>
              <a:pPr algn="ctr">
                <a:lnSpc>
                  <a:spcPct val="120000"/>
                </a:lnSpc>
              </a:pPr>
              <a:r>
                <a:rPr lang="en-US" altLang="vi-VN" sz="1600" dirty="0" err="1">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Khoản</a:t>
              </a:r>
              <a:r>
                <a:rPr lang="en-US" altLang="vi-VN" sz="16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 6</a:t>
              </a:r>
            </a:p>
            <a:p>
              <a:pPr algn="ctr">
                <a:lnSpc>
                  <a:spcPct val="120000"/>
                </a:lnSpc>
              </a:pPr>
              <a:endParaRPr lang="en-US" altLang="vi-VN" sz="1400"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a:p>
              <a:pPr algn="just">
                <a:lnSpc>
                  <a:spcPct val="120000"/>
                </a:lnSpc>
              </a:pPr>
              <a:r>
                <a:rPr lang="vi-VN" altLang="vi-VN" sz="1400" i="1"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rPr>
                <a:t>6. Đối tượng báo cáo xác định người thụ hưởng của hợp đồng bảo hiểm nhân thọ ngay sau khi người thụ hưởng được chỉ định bởi bên mua bảo hiểm và phải xác minh thông tin về người thụ hưởng vào thời điểm chi trả. Thông tin người thụ hưởng của hợp đồng bảo hiểm nhân thọ là một trong các yếu tố rà soát, phân loại khách hàng theo mức độ rủi ro về rửa tiền.</a:t>
              </a:r>
              <a:endParaRPr lang="vi-VN" altLang="vi-VN" sz="1400" i="1" u="sng" dirty="0">
                <a:solidFill>
                  <a:schemeClr val="bg1"/>
                </a:solidFill>
                <a:latin typeface="Times New Roman" panose="02020603050405020304" pitchFamily="18" charset="0"/>
                <a:ea typeface="Noto Sans"/>
                <a:cs typeface="Times New Roman" panose="02020603050405020304" pitchFamily="18" charset="0"/>
                <a:sym typeface="Noto Sans CJK Regular" panose="020B0500000000000000" pitchFamily="34" charset="-122"/>
              </a:endParaRPr>
            </a:p>
          </p:txBody>
        </p:sp>
        <p:grpSp>
          <p:nvGrpSpPr>
            <p:cNvPr id="45" name="组合 33">
              <a:extLst>
                <a:ext uri="{FF2B5EF4-FFF2-40B4-BE49-F238E27FC236}">
                  <a16:creationId xmlns:a16="http://schemas.microsoft.com/office/drawing/2014/main" id="{3C3B62B3-C1CC-DC84-1E98-5F0632F866E0}"/>
                </a:ext>
              </a:extLst>
            </p:cNvPr>
            <p:cNvGrpSpPr/>
            <p:nvPr/>
          </p:nvGrpSpPr>
          <p:grpSpPr>
            <a:xfrm>
              <a:off x="9971819" y="2304284"/>
              <a:ext cx="797052" cy="842954"/>
              <a:chOff x="1741390" y="1613251"/>
              <a:chExt cx="1429004" cy="1511300"/>
            </a:xfrm>
          </p:grpSpPr>
          <p:sp>
            <p:nvSpPr>
              <p:cNvPr id="46" name="等腰三角形 34">
                <a:extLst>
                  <a:ext uri="{FF2B5EF4-FFF2-40B4-BE49-F238E27FC236}">
                    <a16:creationId xmlns:a16="http://schemas.microsoft.com/office/drawing/2014/main" id="{90716954-7464-F1A3-752B-AC20F3D266FD}"/>
                  </a:ext>
                </a:extLst>
              </p:cNvPr>
              <p:cNvSpPr/>
              <p:nvPr/>
            </p:nvSpPr>
            <p:spPr>
              <a:xfrm>
                <a:off x="1741390" y="1613251"/>
                <a:ext cx="1429004" cy="1231900"/>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1448"/>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sp>
            <p:nvSpPr>
              <p:cNvPr id="47" name="等腰三角形 35">
                <a:extLst>
                  <a:ext uri="{FF2B5EF4-FFF2-40B4-BE49-F238E27FC236}">
                    <a16:creationId xmlns:a16="http://schemas.microsoft.com/office/drawing/2014/main" id="{BC7A016C-2BBA-03D8-326C-F5392A2A67BF}"/>
                  </a:ext>
                </a:extLst>
              </p:cNvPr>
              <p:cNvSpPr/>
              <p:nvPr/>
            </p:nvSpPr>
            <p:spPr>
              <a:xfrm>
                <a:off x="1741390" y="1892651"/>
                <a:ext cx="1429004" cy="1231900"/>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b">
                <a:normAutofit fontScale="50000" lnSpcReduction="20000"/>
              </a:bodyPr>
              <a:lstStyle/>
              <a:p>
                <a:pPr algn="ctr"/>
                <a:r>
                  <a:rPr lang="en-US" altLang="zh-CN" sz="36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rPr>
                  <a:t>5</a:t>
                </a:r>
                <a:endParaRPr lang="zh-CN" altLang="en-US" sz="3600" b="1" dirty="0">
                  <a:solidFill>
                    <a:schemeClr val="tx1">
                      <a:lumMod val="75000"/>
                      <a:lumOff val="25000"/>
                    </a:schemeClr>
                  </a:solidFill>
                  <a:latin typeface="Noto Sans CJK Regular" panose="020B0500000000000000" pitchFamily="34" charset="-122"/>
                  <a:ea typeface="Noto Sans CJK Regular" panose="020B0500000000000000" pitchFamily="34" charset="-122"/>
                  <a:sym typeface="Noto Sans CJK Regular" panose="020B0500000000000000" pitchFamily="34" charset="-122"/>
                </a:endParaRPr>
              </a:p>
            </p:txBody>
          </p:sp>
        </p:grpSp>
      </p:grpSp>
    </p:spTree>
    <p:extLst>
      <p:ext uri="{BB962C8B-B14F-4D97-AF65-F5344CB8AC3E}">
        <p14:creationId xmlns:p14="http://schemas.microsoft.com/office/powerpoint/2010/main" val="2255043827"/>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2.6 unknown"/>
  <p:tag name="AS_RELEASE_DATE" val="2021.11.30"/>
  <p:tag name="AS_TITLE" val="Aspose.Slides for Java"/>
  <p:tag name="AS_VERSION" val="21.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TotalTime>
  <Words>5899</Words>
  <Application>Microsoft Office PowerPoint</Application>
  <PresentationFormat>Widescreen</PresentationFormat>
  <Paragraphs>307</Paragraphs>
  <Slides>26</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Calibri Light</vt:lpstr>
      <vt:lpstr>Noto Sans</vt:lpstr>
      <vt:lpstr>Noto Sans CJK Regular</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chusong hai</cp:lastModifiedBy>
  <cp:revision>48</cp:revision>
  <cp:lastPrinted>2025-10-14T01:28:17Z</cp:lastPrinted>
  <dcterms:created xsi:type="dcterms:W3CDTF">2021-11-03T01:23:34Z</dcterms:created>
  <dcterms:modified xsi:type="dcterms:W3CDTF">2025-10-14T12:49:26Z</dcterms:modified>
</cp:coreProperties>
</file>